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5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微軟正黑體" panose="020B0604030504040204" pitchFamily="34" charset="-12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2A2"/>
    <a:srgbClr val="2B5481"/>
    <a:srgbClr val="94A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軟正黑體" panose="020B0604030504040204" pitchFamily="34" charset="-120"/>
              </a:defRPr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軟正黑體" panose="020B0604030504040204" pitchFamily="34" charset="-120"/>
              </a:defRPr>
            </a:lvl1pPr>
          </a:lstStyle>
          <a:p>
            <a:fld id="{B7268E1E-0E44-426D-905E-8AD9B19D2182}" type="datetimeFigureOut">
              <a:rPr lang="cs-CZ" smtClean="0"/>
              <a:pPr/>
              <a:t>07.11.2024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軟正黑體" panose="020B0604030504040204" pitchFamily="34" charset="-12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軟正黑體" panose="020B0604030504040204" pitchFamily="34" charset="-120"/>
              </a:defRPr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NVIDIA Jetson Nano 作為主要的硬件平台，搭配使用 ROS 操作系統來進行各項功能的開發與執行。</a:t>
            </a:r>
          </a:p>
          <a:p>
            <a:endParaRPr lang="en-US"/>
          </a:p>
          <a:p>
            <a:r>
              <a:rPr lang="en-US"/>
              <a:t>首先，使用的硬件是 NVIDIA Jetson Nano，這是一款功能強大的小型計算機，專為邊緣運算設計，非常適合用於機器人、無人機等自動化設備的開發。</a:t>
            </a:r>
          </a:p>
          <a:p>
            <a:endParaRPr lang="en-US"/>
          </a:p>
          <a:p>
            <a:r>
              <a:rPr lang="en-US"/>
              <a:t>在軟體方面，系統採用了 ROS，這是一個廣泛使用的機器人開發框架，提供了豐富的工具和庫來幫助開發者設計和實現各種機器人功能。</a:t>
            </a:r>
          </a:p>
          <a:p>
            <a:endParaRPr lang="en-US"/>
          </a:p>
          <a:p>
            <a:r>
              <a:rPr lang="en-US"/>
              <a:t>此外，系統還集成了 Gmapping 和導航兩大主要功能。Gmapping 是一個基於雷射雷達數據的 SLAM（同步定位與地圖構建）技術，可以讓機器人在移動過程中構建環境地圖。導航則是指機器人根據地圖數據進行路徑規劃和運動控制，以達到指定目的地。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NVIDIA Jetson Nano 作為主要的硬件平台，搭配使用 ROS 操作系統來進行各項功能的開發與執行。</a:t>
            </a:r>
          </a:p>
          <a:p>
            <a:endParaRPr lang="en-US"/>
          </a:p>
          <a:p>
            <a:r>
              <a:rPr lang="en-US"/>
              <a:t>首先，使用的硬件是 NVIDIA Jetson Nano，這是一款功能強大的小型計算機，專為邊緣運算設計，非常適合用於機器人、無人機等自動化設備的開發。</a:t>
            </a:r>
          </a:p>
          <a:p>
            <a:endParaRPr lang="en-US"/>
          </a:p>
          <a:p>
            <a:r>
              <a:rPr lang="en-US"/>
              <a:t>在軟體方面，系統採用了 ROS，這是一個廣泛使用的機器人開發框架，提供了豐富的工具和庫來幫助開發者設計和實現各種機器人功能。</a:t>
            </a:r>
          </a:p>
          <a:p>
            <a:endParaRPr lang="en-US"/>
          </a:p>
          <a:p>
            <a:r>
              <a:rPr lang="en-US"/>
              <a:t>此外，系統還集成了 Gmapping 和導航兩大主要功能。Gmapping 是一個基於雷射雷達數據的 SLAM（同步定位與地圖構建）技術，可以讓機器人在移動過程中構建環境地圖。導航則是指機器人根據地圖數據進行路徑規劃和運動控制，以達到指定目的地。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NVIDIA Jetson Nano 作為主要的硬件平台，搭配使用 ROS 操作系統來進行各項功能的開發與執行。</a:t>
            </a:r>
          </a:p>
          <a:p>
            <a:endParaRPr lang="en-US"/>
          </a:p>
          <a:p>
            <a:r>
              <a:rPr lang="en-US"/>
              <a:t>首先，使用的硬件是 NVIDIA Jetson Nano，這是一款功能強大的小型計算機，專為邊緣運算設計，非常適合用於機器人、無人機等自動化設備的開發。</a:t>
            </a:r>
          </a:p>
          <a:p>
            <a:endParaRPr lang="en-US"/>
          </a:p>
          <a:p>
            <a:r>
              <a:rPr lang="en-US"/>
              <a:t>在軟體方面，系統採用了 ROS，這是一個廣泛使用的機器人開發框架，提供了豐富的工具和庫來幫助開發者設計和實現各種機器人功能。</a:t>
            </a:r>
          </a:p>
          <a:p>
            <a:endParaRPr lang="en-US"/>
          </a:p>
          <a:p>
            <a:r>
              <a:rPr lang="en-US"/>
              <a:t>此外，系統還集成了 Gmapping 和導航兩大主要功能。Gmapping 是一個基於雷射雷達數據的 SLAM（同步定位與地圖構建）技術，可以讓機器人在移動過程中構建環境地圖。導航則是指機器人根據地圖數據進行路徑規劃和運動控制，以達到指定目的地。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當機器人移動時，AMCL會隨著機器人的移動來調整這些粒子的位置，然後根據雷射數據與地圖的對比來篩選出更符合觀測結果的粒子，逐步縮小可能的位置範圍。最終，經過不斷修正和過濾，AMCL 可以精確估計出機器人在地圖中的位置，實現穩定的定位功能。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當機器人移動時，AMCL會隨著機器人的移動來調整這些粒子的位置，然後根據雷射數據與地圖的對比來篩選出更符合觀測結果的粒子，逐步縮小可能的位置範圍。最終，經過不斷修正和過濾，AMCL 可以精確估計出機器人在地圖中的位置，實現穩定的定位功能。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B9E4-6094-1BB6-1AC3-5A405B35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BB6890-60C7-4DE3-2750-FF50308834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4B218-07DE-1052-998B-59C661E01D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B81DA21-03AC-7086-8E67-1026DA26FB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ED1172D-D668-1D9A-07F3-E613CD075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NVIDIA Jetson Nano 作為主要的硬件平台，搭配使用 ROS 操作系統來進行各項功能的開發與執行。</a:t>
            </a:r>
          </a:p>
          <a:p>
            <a:endParaRPr lang="en-US"/>
          </a:p>
          <a:p>
            <a:r>
              <a:rPr lang="en-US"/>
              <a:t>首先，使用的硬件是 NVIDIA Jetson Nano，這是一款功能強大的小型計算機，專為邊緣運算設計，非常適合用於機器人、無人機等自動化設備的開發。</a:t>
            </a:r>
          </a:p>
          <a:p>
            <a:endParaRPr lang="en-US"/>
          </a:p>
          <a:p>
            <a:r>
              <a:rPr lang="en-US"/>
              <a:t>在軟體方面，系統採用了 ROS，這是一個廣泛使用的機器人開發框架，提供了豐富的工具和庫來幫助開發者設計和實現各種機器人功能。</a:t>
            </a:r>
          </a:p>
          <a:p>
            <a:endParaRPr lang="en-US"/>
          </a:p>
          <a:p>
            <a:r>
              <a:rPr lang="en-US"/>
              <a:t>此外，系統還集成了 Gmapping 和導航兩大主要功能。Gmapping 是一個基於雷射雷達數據的 SLAM（同步定位與地圖構建）技術，可以讓機器人在移動過程中構建環境地圖。導航則是指機器人根據地圖數據進行路徑規劃和運動控制，以達到指定目的地。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64EC3-B6EF-82B6-96A7-485A218689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43C4D-0332-7971-0927-A92482BB2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6572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e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4.jpeg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2.svg"/><Relationship Id="rId7" Type="http://schemas.openxmlformats.org/officeDocument/2006/relationships/image" Target="../media/image28.jpeg"/><Relationship Id="rId12" Type="http://schemas.openxmlformats.org/officeDocument/2006/relationships/hyperlink" Target="https://coffeeshop-d6283.web.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14.svg"/><Relationship Id="rId10" Type="http://schemas.openxmlformats.org/officeDocument/2006/relationships/image" Target="../media/image31.jpe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3.png"/><Relationship Id="rId7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073966" y="625706"/>
            <a:ext cx="6688979" cy="8987817"/>
            <a:chOff x="0" y="0"/>
            <a:chExt cx="7655677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7658472" cy="10286873"/>
            </a:xfrm>
            <a:custGeom>
              <a:avLst/>
              <a:gdLst/>
              <a:ahLst/>
              <a:cxnLst/>
              <a:rect l="l" t="t" r="r" b="b"/>
              <a:pathLst>
                <a:path w="7658472" h="10286873">
                  <a:moveTo>
                    <a:pt x="7658472" y="10251440"/>
                  </a:moveTo>
                  <a:cubicBezTo>
                    <a:pt x="7658472" y="10284587"/>
                    <a:pt x="7648978" y="10286873"/>
                    <a:pt x="7624229" y="10286873"/>
                  </a:cubicBezTo>
                  <a:cubicBezTo>
                    <a:pt x="5084090" y="10286238"/>
                    <a:pt x="2544063" y="10286238"/>
                    <a:pt x="3924" y="10286238"/>
                  </a:cubicBezTo>
                  <a:cubicBezTo>
                    <a:pt x="0" y="10272395"/>
                    <a:pt x="5958" y="10259822"/>
                    <a:pt x="8558" y="10246995"/>
                  </a:cubicBezTo>
                  <a:cubicBezTo>
                    <a:pt x="120212" y="9685401"/>
                    <a:pt x="231980" y="9123934"/>
                    <a:pt x="343973" y="8562467"/>
                  </a:cubicBezTo>
                  <a:cubicBezTo>
                    <a:pt x="503657" y="7761986"/>
                    <a:pt x="663680" y="6961632"/>
                    <a:pt x="823251" y="6161151"/>
                  </a:cubicBezTo>
                  <a:cubicBezTo>
                    <a:pt x="1020342" y="5172583"/>
                    <a:pt x="1216980" y="4184015"/>
                    <a:pt x="1413957" y="3195574"/>
                  </a:cubicBezTo>
                  <a:cubicBezTo>
                    <a:pt x="1614099" y="2191385"/>
                    <a:pt x="1814354" y="1187323"/>
                    <a:pt x="2015061" y="183261"/>
                  </a:cubicBezTo>
                  <a:cubicBezTo>
                    <a:pt x="2027266" y="122174"/>
                    <a:pt x="2035064" y="59690"/>
                    <a:pt x="2054841" y="635"/>
                  </a:cubicBezTo>
                  <a:cubicBezTo>
                    <a:pt x="3911379" y="635"/>
                    <a:pt x="5767917" y="635"/>
                    <a:pt x="7624455" y="0"/>
                  </a:cubicBezTo>
                  <a:cubicBezTo>
                    <a:pt x="7649657" y="0"/>
                    <a:pt x="7658245" y="3429"/>
                    <a:pt x="7658245" y="35814"/>
                  </a:cubicBezTo>
                  <a:cubicBezTo>
                    <a:pt x="7657567" y="3441065"/>
                    <a:pt x="7657567" y="6846316"/>
                    <a:pt x="7658472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921" r="-22444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73748" y="3625154"/>
            <a:ext cx="10959085" cy="164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 dirty="0" err="1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AI送餐員</a:t>
            </a:r>
            <a:endParaRPr lang="en-US" sz="11306" b="1" dirty="0">
              <a:solidFill>
                <a:srgbClr val="FFFBF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73748" y="5540837"/>
            <a:ext cx="3805928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b="1" spc="-51" dirty="0" err="1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指導老師：蔡英德</a:t>
            </a:r>
            <a:endParaRPr lang="en-US" sz="2599" b="1" spc="-51" dirty="0">
              <a:solidFill>
                <a:srgbClr val="56AE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  <a:p>
            <a:pPr algn="l">
              <a:lnSpc>
                <a:spcPts val="3119"/>
              </a:lnSpc>
            </a:pPr>
            <a:endParaRPr lang="en-US" sz="2599" b="1" spc="-51" dirty="0">
              <a:solidFill>
                <a:srgbClr val="56AE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  <a:p>
            <a:pPr algn="l">
              <a:lnSpc>
                <a:spcPts val="3119"/>
              </a:lnSpc>
            </a:pPr>
            <a:r>
              <a:rPr lang="en-US" sz="2599" b="1" spc="-51" dirty="0" err="1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組員</a:t>
            </a:r>
            <a:r>
              <a:rPr lang="en-US" sz="2599" b="1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 :  </a:t>
            </a:r>
            <a:r>
              <a:rPr lang="en-US" sz="2599" b="1" spc="-51" dirty="0" err="1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資工四B</a:t>
            </a:r>
            <a:r>
              <a:rPr lang="en-US" sz="2599" b="1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 </a:t>
            </a:r>
            <a:r>
              <a:rPr lang="en-US" sz="2599" b="1" spc="-51" dirty="0" err="1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胡秉翔</a:t>
            </a:r>
            <a:endParaRPr lang="en-US" sz="2599" b="1" spc="-51" dirty="0">
              <a:solidFill>
                <a:srgbClr val="56AE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  <a:p>
            <a:pPr algn="l">
              <a:lnSpc>
                <a:spcPts val="3119"/>
              </a:lnSpc>
            </a:pPr>
            <a:r>
              <a:rPr lang="en-US" sz="2599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"/>
                <a:sym typeface="Now"/>
              </a:rPr>
              <a:t>           </a:t>
            </a:r>
            <a:r>
              <a:rPr lang="zh-TW" altLang="en-US" sz="2599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"/>
                <a:sym typeface="Now"/>
              </a:rPr>
              <a:t>  </a:t>
            </a:r>
            <a:r>
              <a:rPr lang="en-US" sz="2599" b="1" spc="-51" dirty="0" err="1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資傳四A</a:t>
            </a:r>
            <a:r>
              <a:rPr lang="en-US" sz="2599" b="1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 </a:t>
            </a:r>
            <a:r>
              <a:rPr lang="en-US" sz="2599" b="1" spc="-51" dirty="0" err="1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何允衡</a:t>
            </a:r>
            <a:endParaRPr lang="en-US" sz="2599" b="1" spc="-51" dirty="0">
              <a:solidFill>
                <a:srgbClr val="56AE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  <a:p>
            <a:pPr algn="l">
              <a:lnSpc>
                <a:spcPts val="3119"/>
              </a:lnSpc>
            </a:pPr>
            <a:r>
              <a:rPr lang="en-US" sz="2599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"/>
                <a:sym typeface="Now"/>
              </a:rPr>
              <a:t>           </a:t>
            </a:r>
            <a:r>
              <a:rPr lang="zh-TW" altLang="en-US" sz="2599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"/>
                <a:sym typeface="Now"/>
              </a:rPr>
              <a:t>  </a:t>
            </a:r>
            <a:r>
              <a:rPr lang="en-US" sz="2599" b="1" spc="-51" dirty="0" err="1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資四四A</a:t>
            </a:r>
            <a:r>
              <a:rPr lang="en-US" sz="2599" b="1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 </a:t>
            </a:r>
            <a:r>
              <a:rPr lang="en-US" sz="2599" b="1" spc="-51" dirty="0" err="1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蘇家宏</a:t>
            </a:r>
            <a:endParaRPr lang="en-US" sz="2599" b="1" spc="-51" dirty="0">
              <a:solidFill>
                <a:srgbClr val="56AE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  <a:p>
            <a:pPr algn="l">
              <a:lnSpc>
                <a:spcPts val="3119"/>
              </a:lnSpc>
            </a:pPr>
            <a:r>
              <a:rPr lang="en-US" sz="2599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"/>
                <a:sym typeface="Now"/>
              </a:rPr>
              <a:t>           </a:t>
            </a:r>
            <a:r>
              <a:rPr lang="zh-TW" altLang="en-US" sz="2599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"/>
                <a:sym typeface="Now"/>
              </a:rPr>
              <a:t>  </a:t>
            </a:r>
            <a:r>
              <a:rPr lang="en-US" sz="2599" b="1" spc="-51" dirty="0" err="1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資傳四A</a:t>
            </a:r>
            <a:r>
              <a:rPr lang="en-US" sz="2599" b="1" spc="-51" dirty="0">
                <a:solidFill>
                  <a:srgbClr val="56AE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 林誼均</a:t>
            </a:r>
          </a:p>
          <a:p>
            <a:pPr algn="l">
              <a:lnSpc>
                <a:spcPts val="3119"/>
              </a:lnSpc>
            </a:pPr>
            <a:endParaRPr lang="en-US" sz="2599" b="1" spc="-51" dirty="0">
              <a:solidFill>
                <a:srgbClr val="56AE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0738" y="146611"/>
            <a:ext cx="10428272" cy="3086100"/>
            <a:chOff x="0" y="0"/>
            <a:chExt cx="13904363" cy="4114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904363" cy="4114800"/>
              <a:chOff x="0" y="0"/>
              <a:chExt cx="2746541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465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746541" h="812800">
                    <a:moveTo>
                      <a:pt x="37862" y="0"/>
                    </a:moveTo>
                    <a:lnTo>
                      <a:pt x="2708679" y="0"/>
                    </a:lnTo>
                    <a:cubicBezTo>
                      <a:pt x="2729589" y="0"/>
                      <a:pt x="2746541" y="16952"/>
                      <a:pt x="2746541" y="37862"/>
                    </a:cubicBezTo>
                    <a:lnTo>
                      <a:pt x="2746541" y="774938"/>
                    </a:lnTo>
                    <a:cubicBezTo>
                      <a:pt x="2746541" y="795848"/>
                      <a:pt x="2729589" y="812800"/>
                      <a:pt x="2708679" y="812800"/>
                    </a:cubicBezTo>
                    <a:lnTo>
                      <a:pt x="37862" y="812800"/>
                    </a:lnTo>
                    <a:cubicBezTo>
                      <a:pt x="16952" y="812800"/>
                      <a:pt x="0" y="795848"/>
                      <a:pt x="0" y="774938"/>
                    </a:cubicBezTo>
                    <a:lnTo>
                      <a:pt x="0" y="37862"/>
                    </a:lnTo>
                    <a:cubicBezTo>
                      <a:pt x="0" y="16952"/>
                      <a:pt x="16952" y="0"/>
                      <a:pt x="37862" y="0"/>
                    </a:cubicBezTo>
                    <a:close/>
                  </a:path>
                </a:pathLst>
              </a:custGeom>
              <a:solidFill>
                <a:srgbClr val="56AE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746541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1"/>
                  </a:lnSpc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9587978" y="1227909"/>
              <a:ext cx="2003909" cy="437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文字轉語音</a:t>
              </a:r>
              <a:endParaRPr lang="en-US" sz="20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45392" y="1258389"/>
              <a:ext cx="2003909" cy="437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串接API</a:t>
              </a:r>
              <a:endParaRPr lang="en-US" sz="20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979701" y="801189"/>
              <a:ext cx="2003909" cy="925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0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抓取回應</a:t>
              </a:r>
              <a:endParaRPr lang="en-US" sz="20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  <a:p>
              <a:pPr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加入購物車</a:t>
              </a:r>
              <a:endParaRPr lang="en-US" sz="20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2402937" y="1848304"/>
              <a:ext cx="13939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6255211" y="1848304"/>
              <a:ext cx="13939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9913811" y="1848304"/>
              <a:ext cx="13939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214575" y="719692"/>
              <a:ext cx="1705995" cy="1705995"/>
            </a:xfrm>
            <a:custGeom>
              <a:avLst/>
              <a:gdLst/>
              <a:ahLst/>
              <a:cxnLst/>
              <a:rect l="l" t="t" r="r" b="b"/>
              <a:pathLst>
                <a:path w="1705995" h="1705995">
                  <a:moveTo>
                    <a:pt x="0" y="0"/>
                  </a:moveTo>
                  <a:lnTo>
                    <a:pt x="1705995" y="0"/>
                  </a:lnTo>
                  <a:lnTo>
                    <a:pt x="1705995" y="1705995"/>
                  </a:lnTo>
                  <a:lnTo>
                    <a:pt x="0" y="1705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0045" y="2702195"/>
              <a:ext cx="2024879" cy="1160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5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使用</a:t>
              </a:r>
              <a:endParaRPr lang="en-US" sz="25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  <a:p>
              <a:pPr algn="ctr">
                <a:lnSpc>
                  <a:spcPts val="3450"/>
                </a:lnSpc>
                <a:spcBef>
                  <a:spcPct val="0"/>
                </a:spcBef>
              </a:pPr>
              <a:r>
                <a:rPr lang="en-US" sz="2500" b="1" dirty="0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ChatGPT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542735" y="748171"/>
              <a:ext cx="1649039" cy="1649039"/>
            </a:xfrm>
            <a:custGeom>
              <a:avLst/>
              <a:gdLst/>
              <a:ahLst/>
              <a:cxnLst/>
              <a:rect l="l" t="t" r="r" b="b"/>
              <a:pathLst>
                <a:path w="1649039" h="1649039">
                  <a:moveTo>
                    <a:pt x="0" y="0"/>
                  </a:moveTo>
                  <a:lnTo>
                    <a:pt x="1649039" y="0"/>
                  </a:lnTo>
                  <a:lnTo>
                    <a:pt x="1649039" y="1649038"/>
                  </a:lnTo>
                  <a:lnTo>
                    <a:pt x="0" y="164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3841" y="2702195"/>
              <a:ext cx="2326828" cy="1156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5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將語音輸入</a:t>
              </a:r>
              <a:endParaRPr lang="en-US" sz="25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  <a:p>
              <a:pPr algn="ctr">
                <a:lnSpc>
                  <a:spcPts val="3450"/>
                </a:lnSpc>
                <a:spcBef>
                  <a:spcPct val="0"/>
                </a:spcBef>
              </a:pPr>
              <a:r>
                <a:rPr lang="en-US" sz="25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轉換成文字</a:t>
              </a:r>
              <a:endParaRPr lang="en-US" sz="25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940556" y="829764"/>
              <a:ext cx="1485852" cy="1485852"/>
            </a:xfrm>
            <a:custGeom>
              <a:avLst/>
              <a:gdLst/>
              <a:ahLst/>
              <a:cxnLst/>
              <a:rect l="l" t="t" r="r" b="b"/>
              <a:pathLst>
                <a:path w="1485852" h="1485852">
                  <a:moveTo>
                    <a:pt x="0" y="0"/>
                  </a:moveTo>
                  <a:lnTo>
                    <a:pt x="1485851" y="0"/>
                  </a:lnTo>
                  <a:lnTo>
                    <a:pt x="1485851" y="1485852"/>
                  </a:lnTo>
                  <a:lnTo>
                    <a:pt x="0" y="1485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446000" y="2702195"/>
              <a:ext cx="2583433" cy="1156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500" b="1" dirty="0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python</a:t>
              </a:r>
            </a:p>
            <a:p>
              <a:pPr algn="ctr">
                <a:lnSpc>
                  <a:spcPts val="3450"/>
                </a:lnSpc>
                <a:spcBef>
                  <a:spcPct val="0"/>
                </a:spcBef>
              </a:pPr>
              <a:r>
                <a:rPr lang="en-US" sz="25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購物車程式</a:t>
              </a:r>
              <a:endParaRPr lang="en-US" sz="25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420993" y="523776"/>
              <a:ext cx="2097828" cy="2097828"/>
            </a:xfrm>
            <a:custGeom>
              <a:avLst/>
              <a:gdLst/>
              <a:ahLst/>
              <a:cxnLst/>
              <a:rect l="l" t="t" r="r" b="b"/>
              <a:pathLst>
                <a:path w="2097828" h="2097828">
                  <a:moveTo>
                    <a:pt x="0" y="0"/>
                  </a:moveTo>
                  <a:lnTo>
                    <a:pt x="2097828" y="0"/>
                  </a:lnTo>
                  <a:lnTo>
                    <a:pt x="2097828" y="2097828"/>
                  </a:lnTo>
                  <a:lnTo>
                    <a:pt x="0" y="2097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200286" y="2702195"/>
              <a:ext cx="2445323" cy="1156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5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文字轉換成</a:t>
              </a:r>
              <a:endParaRPr lang="en-US" sz="25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  <a:p>
              <a:pPr algn="ctr">
                <a:lnSpc>
                  <a:spcPts val="3450"/>
                </a:lnSpc>
                <a:spcBef>
                  <a:spcPct val="0"/>
                </a:spcBef>
              </a:pPr>
              <a:r>
                <a:rPr lang="en-US" sz="25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語音輸出</a:t>
              </a:r>
              <a:endParaRPr lang="en-US" sz="25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57385" y="723634"/>
            <a:ext cx="1883819" cy="2120401"/>
            <a:chOff x="0" y="0"/>
            <a:chExt cx="2511759" cy="2827202"/>
          </a:xfrm>
        </p:grpSpPr>
        <p:sp>
          <p:nvSpPr>
            <p:cNvPr id="21" name="TextBox 21"/>
            <p:cNvSpPr txBox="1"/>
            <p:nvPr/>
          </p:nvSpPr>
          <p:spPr>
            <a:xfrm>
              <a:off x="141975" y="2280661"/>
              <a:ext cx="2227809" cy="546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02"/>
                </a:lnSpc>
                <a:spcBef>
                  <a:spcPct val="0"/>
                </a:spcBef>
              </a:pPr>
              <a:r>
                <a:rPr lang="en-US" sz="2465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語音點餐</a:t>
              </a:r>
              <a:endParaRPr lang="en-US" sz="2465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2511759" cy="2511759"/>
            </a:xfrm>
            <a:custGeom>
              <a:avLst/>
              <a:gdLst/>
              <a:ahLst/>
              <a:cxnLst/>
              <a:rect l="l" t="t" r="r" b="b"/>
              <a:pathLst>
                <a:path w="2511759" h="2511759">
                  <a:moveTo>
                    <a:pt x="0" y="0"/>
                  </a:moveTo>
                  <a:lnTo>
                    <a:pt x="2511759" y="0"/>
                  </a:lnTo>
                  <a:lnTo>
                    <a:pt x="2511759" y="2511759"/>
                  </a:lnTo>
                  <a:lnTo>
                    <a:pt x="0" y="2511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184569" y="352360"/>
            <a:ext cx="2972781" cy="2684013"/>
            <a:chOff x="0" y="0"/>
            <a:chExt cx="3963708" cy="3578685"/>
          </a:xfrm>
        </p:grpSpPr>
        <p:sp>
          <p:nvSpPr>
            <p:cNvPr id="24" name="AutoShape 24"/>
            <p:cNvSpPr/>
            <p:nvPr/>
          </p:nvSpPr>
          <p:spPr>
            <a:xfrm>
              <a:off x="0" y="1597315"/>
              <a:ext cx="1050904" cy="0"/>
            </a:xfrm>
            <a:prstGeom prst="line">
              <a:avLst/>
            </a:prstGeom>
            <a:ln w="76200" cap="flat">
              <a:solidFill>
                <a:srgbClr val="051D4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02479" y="0"/>
              <a:ext cx="2352071" cy="2352071"/>
            </a:xfrm>
            <a:custGeom>
              <a:avLst/>
              <a:gdLst/>
              <a:ahLst/>
              <a:cxnLst/>
              <a:rect l="l" t="t" r="r" b="b"/>
              <a:pathLst>
                <a:path w="2352071" h="2352071">
                  <a:moveTo>
                    <a:pt x="0" y="0"/>
                  </a:moveTo>
                  <a:lnTo>
                    <a:pt x="2352071" y="0"/>
                  </a:lnTo>
                  <a:lnTo>
                    <a:pt x="2352071" y="2352071"/>
                  </a:lnTo>
                  <a:lnTo>
                    <a:pt x="0" y="235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93321" y="2451710"/>
              <a:ext cx="3170387" cy="112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訂單上傳到</a:t>
              </a:r>
              <a:endParaRPr lang="en-US" sz="2499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  <a:p>
              <a:pPr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雲端Excel</a:t>
              </a:r>
              <a:endParaRPr lang="en-US" sz="2499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24100" y="766845"/>
            <a:ext cx="1513751" cy="1997834"/>
            <a:chOff x="0" y="0"/>
            <a:chExt cx="2018335" cy="266377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18335" cy="2018335"/>
            </a:xfrm>
            <a:custGeom>
              <a:avLst/>
              <a:gdLst/>
              <a:ahLst/>
              <a:cxnLst/>
              <a:rect l="l" t="t" r="r" b="b"/>
              <a:pathLst>
                <a:path w="2018335" h="2018335">
                  <a:moveTo>
                    <a:pt x="0" y="0"/>
                  </a:moveTo>
                  <a:lnTo>
                    <a:pt x="2018335" y="0"/>
                  </a:lnTo>
                  <a:lnTo>
                    <a:pt x="2018335" y="2018335"/>
                  </a:lnTo>
                  <a:lnTo>
                    <a:pt x="0" y="2018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13695" y="2163043"/>
              <a:ext cx="1390946" cy="500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8"/>
                </a:lnSpc>
                <a:spcBef>
                  <a:spcPct val="0"/>
                </a:spcBef>
              </a:pPr>
              <a:r>
                <a:rPr lang="en-US" sz="2303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王漢宗特黑體"/>
                  <a:sym typeface="王漢宗特黑體"/>
                </a:rPr>
                <a:t>使用者</a:t>
              </a:r>
              <a:endParaRPr lang="en-US" sz="2303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王漢宗特黑體"/>
                <a:sym typeface="王漢宗特黑體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14798" y="3405434"/>
            <a:ext cx="18302798" cy="6881566"/>
            <a:chOff x="0" y="0"/>
            <a:chExt cx="4820490" cy="181242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20490" cy="1812429"/>
            </a:xfrm>
            <a:custGeom>
              <a:avLst/>
              <a:gdLst/>
              <a:ahLst/>
              <a:cxnLst/>
              <a:rect l="l" t="t" r="r" b="b"/>
              <a:pathLst>
                <a:path w="4820490" h="1812429">
                  <a:moveTo>
                    <a:pt x="0" y="0"/>
                  </a:moveTo>
                  <a:lnTo>
                    <a:pt x="4820490" y="0"/>
                  </a:lnTo>
                  <a:lnTo>
                    <a:pt x="4820490" y="1812429"/>
                  </a:lnTo>
                  <a:lnTo>
                    <a:pt x="0" y="1812429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820490" cy="1850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019445" y="3717667"/>
            <a:ext cx="12715060" cy="784845"/>
            <a:chOff x="0" y="0"/>
            <a:chExt cx="3200007" cy="19752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200007" cy="197522"/>
            </a:xfrm>
            <a:custGeom>
              <a:avLst/>
              <a:gdLst/>
              <a:ahLst/>
              <a:cxnLst/>
              <a:rect l="l" t="t" r="r" b="b"/>
              <a:pathLst>
                <a:path w="3200007" h="197522">
                  <a:moveTo>
                    <a:pt x="12178" y="0"/>
                  </a:moveTo>
                  <a:lnTo>
                    <a:pt x="3187829" y="0"/>
                  </a:lnTo>
                  <a:cubicBezTo>
                    <a:pt x="3191059" y="0"/>
                    <a:pt x="3194156" y="1283"/>
                    <a:pt x="3196440" y="3567"/>
                  </a:cubicBezTo>
                  <a:cubicBezTo>
                    <a:pt x="3198724" y="5850"/>
                    <a:pt x="3200007" y="8948"/>
                    <a:pt x="3200007" y="12178"/>
                  </a:cubicBezTo>
                  <a:lnTo>
                    <a:pt x="3200007" y="185345"/>
                  </a:lnTo>
                  <a:cubicBezTo>
                    <a:pt x="3200007" y="192070"/>
                    <a:pt x="3194555" y="197522"/>
                    <a:pt x="3187829" y="197522"/>
                  </a:cubicBezTo>
                  <a:lnTo>
                    <a:pt x="12178" y="197522"/>
                  </a:lnTo>
                  <a:cubicBezTo>
                    <a:pt x="5452" y="197522"/>
                    <a:pt x="0" y="192070"/>
                    <a:pt x="0" y="185345"/>
                  </a:cubicBezTo>
                  <a:lnTo>
                    <a:pt x="0" y="12178"/>
                  </a:lnTo>
                  <a:cubicBezTo>
                    <a:pt x="0" y="5452"/>
                    <a:pt x="5452" y="0"/>
                    <a:pt x="12178" y="0"/>
                  </a:cubicBezTo>
                  <a:close/>
                </a:path>
              </a:pathLst>
            </a:custGeom>
            <a:solidFill>
              <a:srgbClr val="5DA1E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200007" cy="245147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3863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Ubuntu Linux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019445" y="6201800"/>
            <a:ext cx="6141559" cy="1780228"/>
            <a:chOff x="0" y="0"/>
            <a:chExt cx="1545650" cy="4480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45650" cy="448031"/>
            </a:xfrm>
            <a:custGeom>
              <a:avLst/>
              <a:gdLst/>
              <a:ahLst/>
              <a:cxnLst/>
              <a:rect l="l" t="t" r="r" b="b"/>
              <a:pathLst>
                <a:path w="1545650" h="448031">
                  <a:moveTo>
                    <a:pt x="25212" y="0"/>
                  </a:moveTo>
                  <a:lnTo>
                    <a:pt x="1520438" y="0"/>
                  </a:lnTo>
                  <a:cubicBezTo>
                    <a:pt x="1527125" y="0"/>
                    <a:pt x="1533537" y="2656"/>
                    <a:pt x="1538265" y="7384"/>
                  </a:cubicBezTo>
                  <a:cubicBezTo>
                    <a:pt x="1542993" y="12112"/>
                    <a:pt x="1545650" y="18525"/>
                    <a:pt x="1545650" y="25212"/>
                  </a:cubicBezTo>
                  <a:lnTo>
                    <a:pt x="1545650" y="422819"/>
                  </a:lnTo>
                  <a:cubicBezTo>
                    <a:pt x="1545650" y="429506"/>
                    <a:pt x="1542993" y="435919"/>
                    <a:pt x="1538265" y="440647"/>
                  </a:cubicBezTo>
                  <a:cubicBezTo>
                    <a:pt x="1533537" y="445375"/>
                    <a:pt x="1527125" y="448031"/>
                    <a:pt x="1520438" y="448031"/>
                  </a:cubicBezTo>
                  <a:lnTo>
                    <a:pt x="25212" y="448031"/>
                  </a:lnTo>
                  <a:cubicBezTo>
                    <a:pt x="18525" y="448031"/>
                    <a:pt x="12112" y="445375"/>
                    <a:pt x="7384" y="440647"/>
                  </a:cubicBezTo>
                  <a:cubicBezTo>
                    <a:pt x="2656" y="435919"/>
                    <a:pt x="0" y="429506"/>
                    <a:pt x="0" y="422819"/>
                  </a:cubicBezTo>
                  <a:lnTo>
                    <a:pt x="0" y="25212"/>
                  </a:lnTo>
                  <a:cubicBezTo>
                    <a:pt x="0" y="18525"/>
                    <a:pt x="2656" y="12112"/>
                    <a:pt x="7384" y="7384"/>
                  </a:cubicBezTo>
                  <a:cubicBezTo>
                    <a:pt x="12112" y="2656"/>
                    <a:pt x="18525" y="0"/>
                    <a:pt x="2521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545650" cy="495656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3863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使用者說話</a:t>
              </a:r>
              <a:r>
                <a:rPr lang="en-US" sz="27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  (Speech-to-Text)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573896" y="6201800"/>
            <a:ext cx="6141559" cy="1780228"/>
            <a:chOff x="0" y="0"/>
            <a:chExt cx="1545650" cy="44803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45650" cy="448031"/>
            </a:xfrm>
            <a:custGeom>
              <a:avLst/>
              <a:gdLst/>
              <a:ahLst/>
              <a:cxnLst/>
              <a:rect l="l" t="t" r="r" b="b"/>
              <a:pathLst>
                <a:path w="1545650" h="448031">
                  <a:moveTo>
                    <a:pt x="25212" y="0"/>
                  </a:moveTo>
                  <a:lnTo>
                    <a:pt x="1520438" y="0"/>
                  </a:lnTo>
                  <a:cubicBezTo>
                    <a:pt x="1527125" y="0"/>
                    <a:pt x="1533537" y="2656"/>
                    <a:pt x="1538265" y="7384"/>
                  </a:cubicBezTo>
                  <a:cubicBezTo>
                    <a:pt x="1542993" y="12112"/>
                    <a:pt x="1545650" y="18525"/>
                    <a:pt x="1545650" y="25212"/>
                  </a:cubicBezTo>
                  <a:lnTo>
                    <a:pt x="1545650" y="422819"/>
                  </a:lnTo>
                  <a:cubicBezTo>
                    <a:pt x="1545650" y="429506"/>
                    <a:pt x="1542993" y="435919"/>
                    <a:pt x="1538265" y="440647"/>
                  </a:cubicBezTo>
                  <a:cubicBezTo>
                    <a:pt x="1533537" y="445375"/>
                    <a:pt x="1527125" y="448031"/>
                    <a:pt x="1520438" y="448031"/>
                  </a:cubicBezTo>
                  <a:lnTo>
                    <a:pt x="25212" y="448031"/>
                  </a:lnTo>
                  <a:cubicBezTo>
                    <a:pt x="18525" y="448031"/>
                    <a:pt x="12112" y="445375"/>
                    <a:pt x="7384" y="440647"/>
                  </a:cubicBezTo>
                  <a:cubicBezTo>
                    <a:pt x="2656" y="435919"/>
                    <a:pt x="0" y="429506"/>
                    <a:pt x="0" y="422819"/>
                  </a:cubicBezTo>
                  <a:lnTo>
                    <a:pt x="0" y="25212"/>
                  </a:lnTo>
                  <a:cubicBezTo>
                    <a:pt x="0" y="18525"/>
                    <a:pt x="2656" y="12112"/>
                    <a:pt x="7384" y="7384"/>
                  </a:cubicBezTo>
                  <a:cubicBezTo>
                    <a:pt x="12112" y="2656"/>
                    <a:pt x="18525" y="0"/>
                    <a:pt x="2521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1545650" cy="495656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3863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019445" y="5016088"/>
            <a:ext cx="12715060" cy="784845"/>
            <a:chOff x="0" y="0"/>
            <a:chExt cx="3200007" cy="19752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200007" cy="197522"/>
            </a:xfrm>
            <a:custGeom>
              <a:avLst/>
              <a:gdLst/>
              <a:ahLst/>
              <a:cxnLst/>
              <a:rect l="l" t="t" r="r" b="b"/>
              <a:pathLst>
                <a:path w="3200007" h="197522">
                  <a:moveTo>
                    <a:pt x="12178" y="0"/>
                  </a:moveTo>
                  <a:lnTo>
                    <a:pt x="3187829" y="0"/>
                  </a:lnTo>
                  <a:cubicBezTo>
                    <a:pt x="3191059" y="0"/>
                    <a:pt x="3194156" y="1283"/>
                    <a:pt x="3196440" y="3567"/>
                  </a:cubicBezTo>
                  <a:cubicBezTo>
                    <a:pt x="3198724" y="5850"/>
                    <a:pt x="3200007" y="8948"/>
                    <a:pt x="3200007" y="12178"/>
                  </a:cubicBezTo>
                  <a:lnTo>
                    <a:pt x="3200007" y="185345"/>
                  </a:lnTo>
                  <a:cubicBezTo>
                    <a:pt x="3200007" y="192070"/>
                    <a:pt x="3194555" y="197522"/>
                    <a:pt x="3187829" y="197522"/>
                  </a:cubicBezTo>
                  <a:lnTo>
                    <a:pt x="12178" y="197522"/>
                  </a:lnTo>
                  <a:cubicBezTo>
                    <a:pt x="5452" y="197522"/>
                    <a:pt x="0" y="192070"/>
                    <a:pt x="0" y="185345"/>
                  </a:cubicBezTo>
                  <a:lnTo>
                    <a:pt x="0" y="12178"/>
                  </a:lnTo>
                  <a:cubicBezTo>
                    <a:pt x="0" y="5452"/>
                    <a:pt x="5452" y="0"/>
                    <a:pt x="12178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3200007" cy="245147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3863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mainUI.py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506936" y="6420113"/>
            <a:ext cx="444546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OpenAI  ChatGPT3.5 turbo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4019445" y="8382078"/>
            <a:ext cx="12715060" cy="1592688"/>
            <a:chOff x="0" y="0"/>
            <a:chExt cx="3037402" cy="38046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037402" cy="380465"/>
            </a:xfrm>
            <a:custGeom>
              <a:avLst/>
              <a:gdLst/>
              <a:ahLst/>
              <a:cxnLst/>
              <a:rect l="l" t="t" r="r" b="b"/>
              <a:pathLst>
                <a:path w="3037402" h="380465">
                  <a:moveTo>
                    <a:pt x="12178" y="0"/>
                  </a:moveTo>
                  <a:lnTo>
                    <a:pt x="3025224" y="0"/>
                  </a:lnTo>
                  <a:cubicBezTo>
                    <a:pt x="3031950" y="0"/>
                    <a:pt x="3037402" y="5452"/>
                    <a:pt x="3037402" y="12178"/>
                  </a:cubicBezTo>
                  <a:lnTo>
                    <a:pt x="3037402" y="368287"/>
                  </a:lnTo>
                  <a:cubicBezTo>
                    <a:pt x="3037402" y="375013"/>
                    <a:pt x="3031950" y="380465"/>
                    <a:pt x="3025224" y="380465"/>
                  </a:cubicBezTo>
                  <a:lnTo>
                    <a:pt x="12178" y="380465"/>
                  </a:lnTo>
                  <a:cubicBezTo>
                    <a:pt x="5452" y="380465"/>
                    <a:pt x="0" y="375013"/>
                    <a:pt x="0" y="368287"/>
                  </a:cubicBezTo>
                  <a:lnTo>
                    <a:pt x="0" y="12178"/>
                  </a:lnTo>
                  <a:cubicBezTo>
                    <a:pt x="0" y="5452"/>
                    <a:pt x="5452" y="0"/>
                    <a:pt x="12178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3037402" cy="418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6304111" y="8483176"/>
            <a:ext cx="799518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Python </a:t>
            </a:r>
            <a:r>
              <a:rPr lang="en-US" sz="2500" b="1" dirty="0" err="1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購物車</a:t>
            </a:r>
            <a:endParaRPr lang="en-US" sz="2500" b="1" dirty="0">
              <a:solidFill>
                <a:srgbClr val="FFFBF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4753309" y="9111886"/>
            <a:ext cx="11096787" cy="620762"/>
            <a:chOff x="0" y="0"/>
            <a:chExt cx="2650825" cy="14828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650825" cy="148289"/>
            </a:xfrm>
            <a:custGeom>
              <a:avLst/>
              <a:gdLst/>
              <a:ahLst/>
              <a:cxnLst/>
              <a:rect l="l" t="t" r="r" b="b"/>
              <a:pathLst>
                <a:path w="2650825" h="148289">
                  <a:moveTo>
                    <a:pt x="13953" y="0"/>
                  </a:moveTo>
                  <a:lnTo>
                    <a:pt x="2636872" y="0"/>
                  </a:lnTo>
                  <a:cubicBezTo>
                    <a:pt x="2644578" y="0"/>
                    <a:pt x="2650825" y="6247"/>
                    <a:pt x="2650825" y="13953"/>
                  </a:cubicBezTo>
                  <a:lnTo>
                    <a:pt x="2650825" y="134336"/>
                  </a:lnTo>
                  <a:cubicBezTo>
                    <a:pt x="2650825" y="138036"/>
                    <a:pt x="2649355" y="141585"/>
                    <a:pt x="2646738" y="144202"/>
                  </a:cubicBezTo>
                  <a:cubicBezTo>
                    <a:pt x="2644122" y="146819"/>
                    <a:pt x="2640573" y="148289"/>
                    <a:pt x="2636872" y="148289"/>
                  </a:cubicBezTo>
                  <a:lnTo>
                    <a:pt x="13953" y="148289"/>
                  </a:lnTo>
                  <a:cubicBezTo>
                    <a:pt x="10253" y="148289"/>
                    <a:pt x="6704" y="146819"/>
                    <a:pt x="4087" y="144202"/>
                  </a:cubicBezTo>
                  <a:cubicBezTo>
                    <a:pt x="1470" y="141585"/>
                    <a:pt x="0" y="138036"/>
                    <a:pt x="0" y="134336"/>
                  </a:cubicBezTo>
                  <a:lnTo>
                    <a:pt x="0" y="13953"/>
                  </a:lnTo>
                  <a:cubicBezTo>
                    <a:pt x="0" y="10253"/>
                    <a:pt x="1470" y="6704"/>
                    <a:pt x="4087" y="4087"/>
                  </a:cubicBezTo>
                  <a:cubicBezTo>
                    <a:pt x="6704" y="1470"/>
                    <a:pt x="10253" y="0"/>
                    <a:pt x="13953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2650825" cy="186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main.py (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CRUD功能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182877" y="7116684"/>
            <a:ext cx="5093585" cy="685664"/>
            <a:chOff x="0" y="0"/>
            <a:chExt cx="1216767" cy="16379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216767" cy="163793"/>
            </a:xfrm>
            <a:custGeom>
              <a:avLst/>
              <a:gdLst/>
              <a:ahLst/>
              <a:cxnLst/>
              <a:rect l="l" t="t" r="r" b="b"/>
              <a:pathLst>
                <a:path w="1216767" h="163793">
                  <a:moveTo>
                    <a:pt x="30399" y="0"/>
                  </a:moveTo>
                  <a:lnTo>
                    <a:pt x="1186368" y="0"/>
                  </a:lnTo>
                  <a:cubicBezTo>
                    <a:pt x="1203157" y="0"/>
                    <a:pt x="1216767" y="13610"/>
                    <a:pt x="1216767" y="30399"/>
                  </a:cubicBezTo>
                  <a:lnTo>
                    <a:pt x="1216767" y="133394"/>
                  </a:lnTo>
                  <a:cubicBezTo>
                    <a:pt x="1216767" y="150183"/>
                    <a:pt x="1203157" y="163793"/>
                    <a:pt x="1186368" y="163793"/>
                  </a:cubicBezTo>
                  <a:lnTo>
                    <a:pt x="30399" y="163793"/>
                  </a:lnTo>
                  <a:cubicBezTo>
                    <a:pt x="22336" y="163793"/>
                    <a:pt x="14604" y="160590"/>
                    <a:pt x="8904" y="154889"/>
                  </a:cubicBezTo>
                  <a:cubicBezTo>
                    <a:pt x="3203" y="149189"/>
                    <a:pt x="0" y="141457"/>
                    <a:pt x="0" y="133394"/>
                  </a:cubicBezTo>
                  <a:lnTo>
                    <a:pt x="0" y="30399"/>
                  </a:lnTo>
                  <a:cubicBezTo>
                    <a:pt x="0" y="13610"/>
                    <a:pt x="13610" y="0"/>
                    <a:pt x="30399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216767" cy="201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 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語音回覆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 (Text-to-Speech)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553495" y="3796527"/>
            <a:ext cx="2465950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系統</a:t>
            </a:r>
            <a:endParaRPr lang="en-US" sz="33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553495" y="8864859"/>
            <a:ext cx="2465950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應用</a:t>
            </a:r>
            <a:endParaRPr lang="en-US" sz="33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553495" y="6782063"/>
            <a:ext cx="2465950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處理</a:t>
            </a:r>
            <a:endParaRPr lang="en-US" sz="33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553495" y="5094948"/>
            <a:ext cx="2465950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介面</a:t>
            </a:r>
            <a:endParaRPr lang="en-US" sz="33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62">
            <a:extLst>
              <a:ext uri="{FF2B5EF4-FFF2-40B4-BE49-F238E27FC236}">
                <a16:creationId xmlns:a16="http://schemas.microsoft.com/office/drawing/2014/main" id="{87C722FB-9AAD-10A6-CF8E-D1252771BE1A}"/>
              </a:ext>
            </a:extLst>
          </p:cNvPr>
          <p:cNvSpPr/>
          <p:nvPr/>
        </p:nvSpPr>
        <p:spPr>
          <a:xfrm>
            <a:off x="10472630" y="8921680"/>
            <a:ext cx="2264398" cy="529569"/>
          </a:xfrm>
          <a:custGeom>
            <a:avLst/>
            <a:gdLst/>
            <a:ahLst/>
            <a:cxnLst/>
            <a:rect l="l" t="t" r="r" b="b"/>
            <a:pathLst>
              <a:path w="851154" h="229155">
                <a:moveTo>
                  <a:pt x="47912" y="0"/>
                </a:moveTo>
                <a:lnTo>
                  <a:pt x="803242" y="0"/>
                </a:lnTo>
                <a:cubicBezTo>
                  <a:pt x="829703" y="0"/>
                  <a:pt x="851154" y="21451"/>
                  <a:pt x="851154" y="47912"/>
                </a:cubicBezTo>
                <a:lnTo>
                  <a:pt x="851154" y="181243"/>
                </a:lnTo>
                <a:cubicBezTo>
                  <a:pt x="851154" y="207704"/>
                  <a:pt x="829703" y="229155"/>
                  <a:pt x="803242" y="229155"/>
                </a:cubicBezTo>
                <a:lnTo>
                  <a:pt x="47912" y="229155"/>
                </a:lnTo>
                <a:cubicBezTo>
                  <a:pt x="21451" y="229155"/>
                  <a:pt x="0" y="207704"/>
                  <a:pt x="0" y="181243"/>
                </a:cubicBezTo>
                <a:lnTo>
                  <a:pt x="0" y="47912"/>
                </a:lnTo>
                <a:cubicBezTo>
                  <a:pt x="0" y="21451"/>
                  <a:pt x="21451" y="0"/>
                  <a:pt x="47912" y="0"/>
                </a:cubicBezTo>
                <a:close/>
              </a:path>
            </a:pathLst>
          </a:custGeom>
          <a:solidFill>
            <a:srgbClr val="508BC2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A057ACEE-8B3B-C2D7-9FA1-2C19ED8AB616}"/>
              </a:ext>
            </a:extLst>
          </p:cNvPr>
          <p:cNvSpPr/>
          <p:nvPr/>
        </p:nvSpPr>
        <p:spPr>
          <a:xfrm>
            <a:off x="3727836" y="3153747"/>
            <a:ext cx="10096075" cy="5418753"/>
          </a:xfrm>
          <a:custGeom>
            <a:avLst/>
            <a:gdLst/>
            <a:ahLst/>
            <a:cxnLst/>
            <a:rect l="l" t="t" r="r" b="b"/>
            <a:pathLst>
              <a:path w="2645110" h="660279">
                <a:moveTo>
                  <a:pt x="16243" y="0"/>
                </a:moveTo>
                <a:lnTo>
                  <a:pt x="2628867" y="0"/>
                </a:lnTo>
                <a:cubicBezTo>
                  <a:pt x="2633175" y="0"/>
                  <a:pt x="2637307" y="1711"/>
                  <a:pt x="2640353" y="4757"/>
                </a:cubicBezTo>
                <a:cubicBezTo>
                  <a:pt x="2643399" y="7803"/>
                  <a:pt x="2645110" y="11935"/>
                  <a:pt x="2645110" y="16243"/>
                </a:cubicBezTo>
                <a:lnTo>
                  <a:pt x="2645110" y="644036"/>
                </a:lnTo>
                <a:cubicBezTo>
                  <a:pt x="2645110" y="648344"/>
                  <a:pt x="2643399" y="652476"/>
                  <a:pt x="2640353" y="655522"/>
                </a:cubicBezTo>
                <a:cubicBezTo>
                  <a:pt x="2637307" y="658568"/>
                  <a:pt x="2633175" y="660279"/>
                  <a:pt x="2628867" y="660279"/>
                </a:cubicBezTo>
                <a:lnTo>
                  <a:pt x="16243" y="660279"/>
                </a:lnTo>
                <a:cubicBezTo>
                  <a:pt x="11935" y="660279"/>
                  <a:pt x="7803" y="658568"/>
                  <a:pt x="4757" y="655522"/>
                </a:cubicBezTo>
                <a:cubicBezTo>
                  <a:pt x="1711" y="652476"/>
                  <a:pt x="0" y="648344"/>
                  <a:pt x="0" y="644036"/>
                </a:cubicBezTo>
                <a:lnTo>
                  <a:pt x="0" y="16243"/>
                </a:lnTo>
                <a:cubicBezTo>
                  <a:pt x="0" y="11935"/>
                  <a:pt x="1711" y="7803"/>
                  <a:pt x="4757" y="4757"/>
                </a:cubicBezTo>
                <a:cubicBezTo>
                  <a:pt x="7803" y="1711"/>
                  <a:pt x="11935" y="0"/>
                  <a:pt x="1624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>
              <a:solidFill>
                <a:schemeClr val="tx2"/>
              </a:solidFill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-5351969" y="7618556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7379368" cy="73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技術配置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(</a:t>
            </a: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自主送餐導航車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45910" y="4449754"/>
            <a:ext cx="1252538" cy="52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硬體層</a:t>
            </a:r>
            <a:endParaRPr lang="en-US" sz="3287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962400" y="3747862"/>
            <a:ext cx="9601200" cy="2379606"/>
            <a:chOff x="0" y="0"/>
            <a:chExt cx="2645110" cy="6602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45110" cy="660279"/>
            </a:xfrm>
            <a:custGeom>
              <a:avLst/>
              <a:gdLst/>
              <a:ahLst/>
              <a:cxnLst/>
              <a:rect l="l" t="t" r="r" b="b"/>
              <a:pathLst>
                <a:path w="2645110" h="660279">
                  <a:moveTo>
                    <a:pt x="16243" y="0"/>
                  </a:moveTo>
                  <a:lnTo>
                    <a:pt x="2628867" y="0"/>
                  </a:lnTo>
                  <a:cubicBezTo>
                    <a:pt x="2633175" y="0"/>
                    <a:pt x="2637307" y="1711"/>
                    <a:pt x="2640353" y="4757"/>
                  </a:cubicBezTo>
                  <a:cubicBezTo>
                    <a:pt x="2643399" y="7803"/>
                    <a:pt x="2645110" y="11935"/>
                    <a:pt x="2645110" y="16243"/>
                  </a:cubicBezTo>
                  <a:lnTo>
                    <a:pt x="2645110" y="644036"/>
                  </a:lnTo>
                  <a:cubicBezTo>
                    <a:pt x="2645110" y="648344"/>
                    <a:pt x="2643399" y="652476"/>
                    <a:pt x="2640353" y="655522"/>
                  </a:cubicBezTo>
                  <a:cubicBezTo>
                    <a:pt x="2637307" y="658568"/>
                    <a:pt x="2633175" y="660279"/>
                    <a:pt x="2628867" y="660279"/>
                  </a:cubicBezTo>
                  <a:lnTo>
                    <a:pt x="16243" y="660279"/>
                  </a:lnTo>
                  <a:cubicBezTo>
                    <a:pt x="11935" y="660279"/>
                    <a:pt x="7803" y="658568"/>
                    <a:pt x="4757" y="655522"/>
                  </a:cubicBezTo>
                  <a:cubicBezTo>
                    <a:pt x="1711" y="652476"/>
                    <a:pt x="0" y="648344"/>
                    <a:pt x="0" y="644036"/>
                  </a:cubicBezTo>
                  <a:lnTo>
                    <a:pt x="0" y="16243"/>
                  </a:lnTo>
                  <a:cubicBezTo>
                    <a:pt x="0" y="11935"/>
                    <a:pt x="1711" y="7803"/>
                    <a:pt x="4757" y="4757"/>
                  </a:cubicBezTo>
                  <a:cubicBezTo>
                    <a:pt x="7803" y="1711"/>
                    <a:pt x="11935" y="0"/>
                    <a:pt x="16243" y="0"/>
                  </a:cubicBezTo>
                  <a:close/>
                </a:path>
              </a:pathLst>
            </a:custGeom>
            <a:solidFill>
              <a:srgbClr val="5DA1E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45110" cy="698379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2605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39953" y="4211956"/>
            <a:ext cx="4528793" cy="1812386"/>
            <a:chOff x="0" y="0"/>
            <a:chExt cx="1192769" cy="4773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2769" cy="477336"/>
            </a:xfrm>
            <a:custGeom>
              <a:avLst/>
              <a:gdLst/>
              <a:ahLst/>
              <a:cxnLst/>
              <a:rect l="l" t="t" r="r" b="b"/>
              <a:pathLst>
                <a:path w="1192769" h="477336">
                  <a:moveTo>
                    <a:pt x="34190" y="0"/>
                  </a:moveTo>
                  <a:lnTo>
                    <a:pt x="1158579" y="0"/>
                  </a:lnTo>
                  <a:cubicBezTo>
                    <a:pt x="1167646" y="0"/>
                    <a:pt x="1176343" y="3602"/>
                    <a:pt x="1182755" y="10014"/>
                  </a:cubicBezTo>
                  <a:cubicBezTo>
                    <a:pt x="1189166" y="16426"/>
                    <a:pt x="1192769" y="25122"/>
                    <a:pt x="1192769" y="34190"/>
                  </a:cubicBezTo>
                  <a:lnTo>
                    <a:pt x="1192769" y="443146"/>
                  </a:lnTo>
                  <a:cubicBezTo>
                    <a:pt x="1192769" y="462029"/>
                    <a:pt x="1177461" y="477336"/>
                    <a:pt x="1158579" y="477336"/>
                  </a:cubicBezTo>
                  <a:lnTo>
                    <a:pt x="34190" y="477336"/>
                  </a:lnTo>
                  <a:cubicBezTo>
                    <a:pt x="15307" y="477336"/>
                    <a:pt x="0" y="462029"/>
                    <a:pt x="0" y="443146"/>
                  </a:cubicBezTo>
                  <a:lnTo>
                    <a:pt x="0" y="34190"/>
                  </a:lnTo>
                  <a:cubicBezTo>
                    <a:pt x="0" y="15307"/>
                    <a:pt x="15307" y="0"/>
                    <a:pt x="34190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92769" cy="515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59653" y="4668677"/>
            <a:ext cx="2232603" cy="1243803"/>
            <a:chOff x="0" y="0"/>
            <a:chExt cx="588011" cy="3275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8011" cy="327586"/>
            </a:xfrm>
            <a:custGeom>
              <a:avLst/>
              <a:gdLst/>
              <a:ahLst/>
              <a:cxnLst/>
              <a:rect l="l" t="t" r="r" b="b"/>
              <a:pathLst>
                <a:path w="588011" h="327586">
                  <a:moveTo>
                    <a:pt x="69353" y="0"/>
                  </a:moveTo>
                  <a:lnTo>
                    <a:pt x="518657" y="0"/>
                  </a:lnTo>
                  <a:cubicBezTo>
                    <a:pt x="537051" y="0"/>
                    <a:pt x="554691" y="7307"/>
                    <a:pt x="567698" y="20313"/>
                  </a:cubicBezTo>
                  <a:cubicBezTo>
                    <a:pt x="580704" y="33319"/>
                    <a:pt x="588011" y="50960"/>
                    <a:pt x="588011" y="69353"/>
                  </a:cubicBezTo>
                  <a:lnTo>
                    <a:pt x="588011" y="258233"/>
                  </a:lnTo>
                  <a:cubicBezTo>
                    <a:pt x="588011" y="276626"/>
                    <a:pt x="580704" y="294267"/>
                    <a:pt x="567698" y="307273"/>
                  </a:cubicBezTo>
                  <a:cubicBezTo>
                    <a:pt x="554691" y="320279"/>
                    <a:pt x="537051" y="327586"/>
                    <a:pt x="518657" y="327586"/>
                  </a:cubicBezTo>
                  <a:lnTo>
                    <a:pt x="69353" y="327586"/>
                  </a:lnTo>
                  <a:cubicBezTo>
                    <a:pt x="31051" y="327586"/>
                    <a:pt x="0" y="296535"/>
                    <a:pt x="0" y="258233"/>
                  </a:cubicBezTo>
                  <a:lnTo>
                    <a:pt x="0" y="69353"/>
                  </a:lnTo>
                  <a:cubicBezTo>
                    <a:pt x="0" y="31051"/>
                    <a:pt x="31051" y="0"/>
                    <a:pt x="69353" y="0"/>
                  </a:cubicBezTo>
                  <a:close/>
                </a:path>
              </a:pathLst>
            </a:custGeom>
            <a:solidFill>
              <a:srgbClr val="3F72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88011" cy="365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Motor 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Drvier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 Board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196541" y="4668677"/>
            <a:ext cx="1809204" cy="1243803"/>
            <a:chOff x="0" y="0"/>
            <a:chExt cx="476498" cy="3275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6498" cy="327586"/>
            </a:xfrm>
            <a:custGeom>
              <a:avLst/>
              <a:gdLst/>
              <a:ahLst/>
              <a:cxnLst/>
              <a:rect l="l" t="t" r="r" b="b"/>
              <a:pathLst>
                <a:path w="476498" h="327586">
                  <a:moveTo>
                    <a:pt x="85584" y="0"/>
                  </a:moveTo>
                  <a:lnTo>
                    <a:pt x="390914" y="0"/>
                  </a:lnTo>
                  <a:cubicBezTo>
                    <a:pt x="413613" y="0"/>
                    <a:pt x="435381" y="9017"/>
                    <a:pt x="451431" y="25067"/>
                  </a:cubicBezTo>
                  <a:cubicBezTo>
                    <a:pt x="467481" y="41117"/>
                    <a:pt x="476498" y="62885"/>
                    <a:pt x="476498" y="85584"/>
                  </a:cubicBezTo>
                  <a:lnTo>
                    <a:pt x="476498" y="242002"/>
                  </a:lnTo>
                  <a:cubicBezTo>
                    <a:pt x="476498" y="264700"/>
                    <a:pt x="467481" y="286469"/>
                    <a:pt x="451431" y="302519"/>
                  </a:cubicBezTo>
                  <a:cubicBezTo>
                    <a:pt x="435381" y="318569"/>
                    <a:pt x="413613" y="327586"/>
                    <a:pt x="390914" y="327586"/>
                  </a:cubicBezTo>
                  <a:lnTo>
                    <a:pt x="85584" y="327586"/>
                  </a:lnTo>
                  <a:cubicBezTo>
                    <a:pt x="62885" y="327586"/>
                    <a:pt x="41117" y="318569"/>
                    <a:pt x="25067" y="302519"/>
                  </a:cubicBezTo>
                  <a:cubicBezTo>
                    <a:pt x="9017" y="286469"/>
                    <a:pt x="0" y="264700"/>
                    <a:pt x="0" y="242002"/>
                  </a:cubicBezTo>
                  <a:lnTo>
                    <a:pt x="0" y="85584"/>
                  </a:lnTo>
                  <a:cubicBezTo>
                    <a:pt x="0" y="62885"/>
                    <a:pt x="9017" y="41117"/>
                    <a:pt x="25067" y="25067"/>
                  </a:cubicBezTo>
                  <a:cubicBezTo>
                    <a:pt x="41117" y="9017"/>
                    <a:pt x="62885" y="0"/>
                    <a:pt x="85584" y="0"/>
                  </a:cubicBezTo>
                  <a:close/>
                </a:path>
              </a:pathLst>
            </a:custGeom>
            <a:solidFill>
              <a:srgbClr val="3F72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76498" cy="365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Encoder</a:t>
              </a:r>
            </a:p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Motor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683850" y="4254530"/>
            <a:ext cx="1220008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Arduino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68625" y="3742945"/>
            <a:ext cx="2879488" cy="38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Jetson Xavier AGX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740196" y="4668677"/>
            <a:ext cx="1934656" cy="1243803"/>
            <a:chOff x="0" y="0"/>
            <a:chExt cx="509539" cy="3275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9539" cy="327586"/>
            </a:xfrm>
            <a:custGeom>
              <a:avLst/>
              <a:gdLst/>
              <a:ahLst/>
              <a:cxnLst/>
              <a:rect l="l" t="t" r="r" b="b"/>
              <a:pathLst>
                <a:path w="509539" h="327586">
                  <a:moveTo>
                    <a:pt x="80034" y="0"/>
                  </a:moveTo>
                  <a:lnTo>
                    <a:pt x="429505" y="0"/>
                  </a:lnTo>
                  <a:cubicBezTo>
                    <a:pt x="473706" y="0"/>
                    <a:pt x="509539" y="35832"/>
                    <a:pt x="509539" y="80034"/>
                  </a:cubicBezTo>
                  <a:lnTo>
                    <a:pt x="509539" y="247552"/>
                  </a:lnTo>
                  <a:cubicBezTo>
                    <a:pt x="509539" y="291754"/>
                    <a:pt x="473706" y="327586"/>
                    <a:pt x="429505" y="327586"/>
                  </a:cubicBezTo>
                  <a:lnTo>
                    <a:pt x="80034" y="327586"/>
                  </a:lnTo>
                  <a:cubicBezTo>
                    <a:pt x="35832" y="327586"/>
                    <a:pt x="0" y="291754"/>
                    <a:pt x="0" y="247552"/>
                  </a:cubicBezTo>
                  <a:lnTo>
                    <a:pt x="0" y="80034"/>
                  </a:lnTo>
                  <a:cubicBezTo>
                    <a:pt x="0" y="35832"/>
                    <a:pt x="35832" y="0"/>
                    <a:pt x="80034" y="0"/>
                  </a:cubicBezTo>
                  <a:close/>
                </a:path>
              </a:pathLst>
            </a:custGeom>
            <a:solidFill>
              <a:srgbClr val="3F72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9539" cy="365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RPlidar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 A1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986380" y="4668677"/>
            <a:ext cx="2483506" cy="1243803"/>
            <a:chOff x="0" y="0"/>
            <a:chExt cx="654092" cy="3275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54092" cy="327586"/>
            </a:xfrm>
            <a:custGeom>
              <a:avLst/>
              <a:gdLst/>
              <a:ahLst/>
              <a:cxnLst/>
              <a:rect l="l" t="t" r="r" b="b"/>
              <a:pathLst>
                <a:path w="654092" h="327586">
                  <a:moveTo>
                    <a:pt x="62347" y="0"/>
                  </a:moveTo>
                  <a:lnTo>
                    <a:pt x="591746" y="0"/>
                  </a:lnTo>
                  <a:cubicBezTo>
                    <a:pt x="608281" y="0"/>
                    <a:pt x="624139" y="6569"/>
                    <a:pt x="635831" y="18261"/>
                  </a:cubicBezTo>
                  <a:cubicBezTo>
                    <a:pt x="647524" y="29953"/>
                    <a:pt x="654092" y="45811"/>
                    <a:pt x="654092" y="62347"/>
                  </a:cubicBezTo>
                  <a:lnTo>
                    <a:pt x="654092" y="265239"/>
                  </a:lnTo>
                  <a:cubicBezTo>
                    <a:pt x="654092" y="299672"/>
                    <a:pt x="626179" y="327586"/>
                    <a:pt x="591746" y="327586"/>
                  </a:cubicBezTo>
                  <a:lnTo>
                    <a:pt x="62347" y="327586"/>
                  </a:lnTo>
                  <a:cubicBezTo>
                    <a:pt x="27914" y="327586"/>
                    <a:pt x="0" y="299672"/>
                    <a:pt x="0" y="265239"/>
                  </a:cubicBezTo>
                  <a:lnTo>
                    <a:pt x="0" y="62347"/>
                  </a:lnTo>
                  <a:cubicBezTo>
                    <a:pt x="0" y="27914"/>
                    <a:pt x="27914" y="0"/>
                    <a:pt x="62347" y="0"/>
                  </a:cubicBezTo>
                  <a:close/>
                </a:path>
              </a:pathLst>
            </a:custGeom>
            <a:solidFill>
              <a:srgbClr val="3F72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6769" y="94759"/>
              <a:ext cx="436215" cy="133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6"/>
                </a:lnSpc>
              </a:pPr>
              <a:r>
                <a:rPr lang="en-US" sz="2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MPU6050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055817" y="2249171"/>
            <a:ext cx="1286086" cy="52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系統層</a:t>
            </a:r>
            <a:endParaRPr lang="en-US" sz="3287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3727836" y="2147230"/>
            <a:ext cx="12693781" cy="741997"/>
            <a:chOff x="0" y="0"/>
            <a:chExt cx="3343218" cy="19542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343218" cy="195423"/>
            </a:xfrm>
            <a:custGeom>
              <a:avLst/>
              <a:gdLst/>
              <a:ahLst/>
              <a:cxnLst/>
              <a:rect l="l" t="t" r="r" b="b"/>
              <a:pathLst>
                <a:path w="3343218" h="195423">
                  <a:moveTo>
                    <a:pt x="12198" y="0"/>
                  </a:moveTo>
                  <a:lnTo>
                    <a:pt x="3331020" y="0"/>
                  </a:lnTo>
                  <a:cubicBezTo>
                    <a:pt x="3334255" y="0"/>
                    <a:pt x="3337358" y="1285"/>
                    <a:pt x="3339645" y="3573"/>
                  </a:cubicBezTo>
                  <a:cubicBezTo>
                    <a:pt x="3341933" y="5860"/>
                    <a:pt x="3343218" y="8963"/>
                    <a:pt x="3343218" y="12198"/>
                  </a:cubicBezTo>
                  <a:lnTo>
                    <a:pt x="3343218" y="183225"/>
                  </a:lnTo>
                  <a:cubicBezTo>
                    <a:pt x="3343218" y="186460"/>
                    <a:pt x="3341933" y="189563"/>
                    <a:pt x="3339645" y="191850"/>
                  </a:cubicBezTo>
                  <a:cubicBezTo>
                    <a:pt x="3337358" y="194138"/>
                    <a:pt x="3334255" y="195423"/>
                    <a:pt x="3331020" y="195423"/>
                  </a:cubicBezTo>
                  <a:lnTo>
                    <a:pt x="12198" y="195423"/>
                  </a:lnTo>
                  <a:cubicBezTo>
                    <a:pt x="8963" y="195423"/>
                    <a:pt x="5860" y="194138"/>
                    <a:pt x="3573" y="191850"/>
                  </a:cubicBezTo>
                  <a:cubicBezTo>
                    <a:pt x="1285" y="189563"/>
                    <a:pt x="0" y="186460"/>
                    <a:pt x="0" y="183225"/>
                  </a:cubicBezTo>
                  <a:lnTo>
                    <a:pt x="0" y="12198"/>
                  </a:lnTo>
                  <a:cubicBezTo>
                    <a:pt x="0" y="8963"/>
                    <a:pt x="1285" y="5860"/>
                    <a:pt x="3573" y="3573"/>
                  </a:cubicBezTo>
                  <a:cubicBezTo>
                    <a:pt x="5860" y="1285"/>
                    <a:pt x="8963" y="0"/>
                    <a:pt x="12198" y="0"/>
                  </a:cubicBezTo>
                  <a:close/>
                </a:path>
              </a:pathLst>
            </a:custGeom>
            <a:solidFill>
              <a:srgbClr val="3F72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343218" cy="233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Ubuntu Linux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055817" y="6499619"/>
            <a:ext cx="1252538" cy="52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驅動層</a:t>
            </a:r>
            <a:endParaRPr lang="en-US" sz="3287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4196541" y="6401698"/>
            <a:ext cx="4215616" cy="870073"/>
            <a:chOff x="0" y="0"/>
            <a:chExt cx="1110286" cy="2291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10286" cy="229155"/>
            </a:xfrm>
            <a:custGeom>
              <a:avLst/>
              <a:gdLst/>
              <a:ahLst/>
              <a:cxnLst/>
              <a:rect l="l" t="t" r="r" b="b"/>
              <a:pathLst>
                <a:path w="1110286" h="229155">
                  <a:moveTo>
                    <a:pt x="36730" y="0"/>
                  </a:moveTo>
                  <a:lnTo>
                    <a:pt x="1073556" y="0"/>
                  </a:lnTo>
                  <a:cubicBezTo>
                    <a:pt x="1083297" y="0"/>
                    <a:pt x="1092640" y="3870"/>
                    <a:pt x="1099528" y="10758"/>
                  </a:cubicBezTo>
                  <a:cubicBezTo>
                    <a:pt x="1106416" y="17646"/>
                    <a:pt x="1110286" y="26988"/>
                    <a:pt x="1110286" y="36730"/>
                  </a:cubicBezTo>
                  <a:lnTo>
                    <a:pt x="1110286" y="192425"/>
                  </a:lnTo>
                  <a:cubicBezTo>
                    <a:pt x="1110286" y="212711"/>
                    <a:pt x="1093841" y="229155"/>
                    <a:pt x="1073556" y="229155"/>
                  </a:cubicBezTo>
                  <a:lnTo>
                    <a:pt x="36730" y="229155"/>
                  </a:lnTo>
                  <a:cubicBezTo>
                    <a:pt x="26988" y="229155"/>
                    <a:pt x="17646" y="225285"/>
                    <a:pt x="10758" y="218397"/>
                  </a:cubicBezTo>
                  <a:cubicBezTo>
                    <a:pt x="3870" y="211509"/>
                    <a:pt x="0" y="202167"/>
                    <a:pt x="0" y="192425"/>
                  </a:cubicBezTo>
                  <a:lnTo>
                    <a:pt x="0" y="36730"/>
                  </a:lnTo>
                  <a:cubicBezTo>
                    <a:pt x="0" y="16444"/>
                    <a:pt x="16444" y="0"/>
                    <a:pt x="36730" y="0"/>
                  </a:cubicBezTo>
                  <a:close/>
                </a:path>
              </a:pathLst>
            </a:custGeom>
            <a:solidFill>
              <a:srgbClr val="4584B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110286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ros_arduino_bridge</a:t>
              </a:r>
              <a:endPara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740196" y="6401698"/>
            <a:ext cx="1934656" cy="870073"/>
            <a:chOff x="0" y="0"/>
            <a:chExt cx="509539" cy="22915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09539" cy="229155"/>
            </a:xfrm>
            <a:custGeom>
              <a:avLst/>
              <a:gdLst/>
              <a:ahLst/>
              <a:cxnLst/>
              <a:rect l="l" t="t" r="r" b="b"/>
              <a:pathLst>
                <a:path w="509539" h="229155">
                  <a:moveTo>
                    <a:pt x="80034" y="0"/>
                  </a:moveTo>
                  <a:lnTo>
                    <a:pt x="429505" y="0"/>
                  </a:lnTo>
                  <a:cubicBezTo>
                    <a:pt x="473706" y="0"/>
                    <a:pt x="509539" y="35832"/>
                    <a:pt x="509539" y="80034"/>
                  </a:cubicBezTo>
                  <a:lnTo>
                    <a:pt x="509539" y="149121"/>
                  </a:lnTo>
                  <a:cubicBezTo>
                    <a:pt x="509539" y="193323"/>
                    <a:pt x="473706" y="229155"/>
                    <a:pt x="429505" y="229155"/>
                  </a:cubicBezTo>
                  <a:lnTo>
                    <a:pt x="80034" y="229155"/>
                  </a:lnTo>
                  <a:cubicBezTo>
                    <a:pt x="35832" y="229155"/>
                    <a:pt x="0" y="193323"/>
                    <a:pt x="0" y="149121"/>
                  </a:cubicBezTo>
                  <a:lnTo>
                    <a:pt x="0" y="80034"/>
                  </a:lnTo>
                  <a:cubicBezTo>
                    <a:pt x="0" y="35832"/>
                    <a:pt x="35832" y="0"/>
                    <a:pt x="80034" y="0"/>
                  </a:cubicBezTo>
                  <a:close/>
                </a:path>
              </a:pathLst>
            </a:custGeom>
            <a:solidFill>
              <a:srgbClr val="4584B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509539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ros_rplidar</a:t>
              </a:r>
              <a:endPara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932027" y="6419971"/>
            <a:ext cx="2483506" cy="870073"/>
            <a:chOff x="0" y="0"/>
            <a:chExt cx="654092" cy="22915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54092" cy="229155"/>
            </a:xfrm>
            <a:custGeom>
              <a:avLst/>
              <a:gdLst/>
              <a:ahLst/>
              <a:cxnLst/>
              <a:rect l="l" t="t" r="r" b="b"/>
              <a:pathLst>
                <a:path w="654092" h="229155">
                  <a:moveTo>
                    <a:pt x="62347" y="0"/>
                  </a:moveTo>
                  <a:lnTo>
                    <a:pt x="591746" y="0"/>
                  </a:lnTo>
                  <a:cubicBezTo>
                    <a:pt x="608281" y="0"/>
                    <a:pt x="624139" y="6569"/>
                    <a:pt x="635831" y="18261"/>
                  </a:cubicBezTo>
                  <a:cubicBezTo>
                    <a:pt x="647524" y="29953"/>
                    <a:pt x="654092" y="45811"/>
                    <a:pt x="654092" y="62347"/>
                  </a:cubicBezTo>
                  <a:lnTo>
                    <a:pt x="654092" y="166808"/>
                  </a:lnTo>
                  <a:cubicBezTo>
                    <a:pt x="654092" y="201241"/>
                    <a:pt x="626179" y="229155"/>
                    <a:pt x="591746" y="229155"/>
                  </a:cubicBezTo>
                  <a:lnTo>
                    <a:pt x="62347" y="229155"/>
                  </a:lnTo>
                  <a:cubicBezTo>
                    <a:pt x="27914" y="229155"/>
                    <a:pt x="0" y="201241"/>
                    <a:pt x="0" y="166808"/>
                  </a:cubicBezTo>
                  <a:lnTo>
                    <a:pt x="0" y="62347"/>
                  </a:lnTo>
                  <a:cubicBezTo>
                    <a:pt x="0" y="27914"/>
                    <a:pt x="27914" y="0"/>
                    <a:pt x="62347" y="0"/>
                  </a:cubicBezTo>
                  <a:close/>
                </a:path>
              </a:pathLst>
            </a:custGeom>
            <a:solidFill>
              <a:srgbClr val="4584B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654092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ros_mpudriver</a:t>
              </a:r>
              <a:endPara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066280" y="7754708"/>
            <a:ext cx="1252538" cy="52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通信層</a:t>
            </a:r>
            <a:endParaRPr lang="en-US" sz="3287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4206448" y="7602645"/>
            <a:ext cx="4215616" cy="833697"/>
            <a:chOff x="0" y="0"/>
            <a:chExt cx="1110286" cy="21957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10286" cy="219574"/>
            </a:xfrm>
            <a:custGeom>
              <a:avLst/>
              <a:gdLst/>
              <a:ahLst/>
              <a:cxnLst/>
              <a:rect l="l" t="t" r="r" b="b"/>
              <a:pathLst>
                <a:path w="1110286" h="219574">
                  <a:moveTo>
                    <a:pt x="36730" y="0"/>
                  </a:moveTo>
                  <a:lnTo>
                    <a:pt x="1073556" y="0"/>
                  </a:lnTo>
                  <a:cubicBezTo>
                    <a:pt x="1083297" y="0"/>
                    <a:pt x="1092640" y="3870"/>
                    <a:pt x="1099528" y="10758"/>
                  </a:cubicBezTo>
                  <a:cubicBezTo>
                    <a:pt x="1106416" y="17646"/>
                    <a:pt x="1110286" y="26988"/>
                    <a:pt x="1110286" y="36730"/>
                  </a:cubicBezTo>
                  <a:lnTo>
                    <a:pt x="1110286" y="182845"/>
                  </a:lnTo>
                  <a:cubicBezTo>
                    <a:pt x="1110286" y="203130"/>
                    <a:pt x="1093841" y="219574"/>
                    <a:pt x="1073556" y="219574"/>
                  </a:cubicBezTo>
                  <a:lnTo>
                    <a:pt x="36730" y="219574"/>
                  </a:lnTo>
                  <a:cubicBezTo>
                    <a:pt x="16444" y="219574"/>
                    <a:pt x="0" y="203130"/>
                    <a:pt x="0" y="182845"/>
                  </a:cubicBezTo>
                  <a:lnTo>
                    <a:pt x="0" y="36730"/>
                  </a:lnTo>
                  <a:cubicBezTo>
                    <a:pt x="0" y="16444"/>
                    <a:pt x="16444" y="0"/>
                    <a:pt x="36730" y="0"/>
                  </a:cubicBezTo>
                  <a:close/>
                </a:path>
              </a:pathLst>
            </a:custGeom>
            <a:solidFill>
              <a:srgbClr val="3F87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65922"/>
              <a:ext cx="1110286" cy="78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i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Italics"/>
                  <a:sym typeface="DM Sans Italics"/>
                </a:rPr>
                <a:t>/</a:t>
              </a:r>
              <a:r>
                <a:rPr lang="en-US" sz="2599" i="1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Italics"/>
                  <a:sym typeface="DM Sans Italics"/>
                </a:rPr>
                <a:t>wheel_odom</a:t>
              </a:r>
              <a:endParaRPr lang="en-US" sz="2599" i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Italics"/>
                <a:sym typeface="DM Sans Italics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733966" y="7566268"/>
            <a:ext cx="1950793" cy="870073"/>
            <a:chOff x="-4250" y="0"/>
            <a:chExt cx="513789" cy="22915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09539" cy="229155"/>
            </a:xfrm>
            <a:custGeom>
              <a:avLst/>
              <a:gdLst/>
              <a:ahLst/>
              <a:cxnLst/>
              <a:rect l="l" t="t" r="r" b="b"/>
              <a:pathLst>
                <a:path w="509539" h="229155">
                  <a:moveTo>
                    <a:pt x="80034" y="0"/>
                  </a:moveTo>
                  <a:lnTo>
                    <a:pt x="429505" y="0"/>
                  </a:lnTo>
                  <a:cubicBezTo>
                    <a:pt x="473706" y="0"/>
                    <a:pt x="509539" y="35832"/>
                    <a:pt x="509539" y="80034"/>
                  </a:cubicBezTo>
                  <a:lnTo>
                    <a:pt x="509539" y="149121"/>
                  </a:lnTo>
                  <a:cubicBezTo>
                    <a:pt x="509539" y="193323"/>
                    <a:pt x="473706" y="229155"/>
                    <a:pt x="429505" y="229155"/>
                  </a:cubicBezTo>
                  <a:lnTo>
                    <a:pt x="80034" y="229155"/>
                  </a:lnTo>
                  <a:cubicBezTo>
                    <a:pt x="35832" y="229155"/>
                    <a:pt x="0" y="193323"/>
                    <a:pt x="0" y="149121"/>
                  </a:cubicBezTo>
                  <a:lnTo>
                    <a:pt x="0" y="80034"/>
                  </a:lnTo>
                  <a:cubicBezTo>
                    <a:pt x="0" y="35832"/>
                    <a:pt x="35832" y="0"/>
                    <a:pt x="80034" y="0"/>
                  </a:cubicBezTo>
                  <a:close/>
                </a:path>
              </a:pathLst>
            </a:custGeom>
            <a:solidFill>
              <a:srgbClr val="3F87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-4250" y="65647"/>
              <a:ext cx="509539" cy="87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i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Italics"/>
                  <a:sym typeface="DM Sans Italics"/>
                </a:rPr>
                <a:t>/scan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941934" y="7566268"/>
            <a:ext cx="2483506" cy="870073"/>
            <a:chOff x="0" y="0"/>
            <a:chExt cx="654092" cy="22915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54092" cy="229155"/>
            </a:xfrm>
            <a:custGeom>
              <a:avLst/>
              <a:gdLst/>
              <a:ahLst/>
              <a:cxnLst/>
              <a:rect l="l" t="t" r="r" b="b"/>
              <a:pathLst>
                <a:path w="654092" h="229155">
                  <a:moveTo>
                    <a:pt x="62347" y="0"/>
                  </a:moveTo>
                  <a:lnTo>
                    <a:pt x="591746" y="0"/>
                  </a:lnTo>
                  <a:cubicBezTo>
                    <a:pt x="608281" y="0"/>
                    <a:pt x="624139" y="6569"/>
                    <a:pt x="635831" y="18261"/>
                  </a:cubicBezTo>
                  <a:cubicBezTo>
                    <a:pt x="647524" y="29953"/>
                    <a:pt x="654092" y="45811"/>
                    <a:pt x="654092" y="62347"/>
                  </a:cubicBezTo>
                  <a:lnTo>
                    <a:pt x="654092" y="166808"/>
                  </a:lnTo>
                  <a:cubicBezTo>
                    <a:pt x="654092" y="201241"/>
                    <a:pt x="626179" y="229155"/>
                    <a:pt x="591746" y="229155"/>
                  </a:cubicBezTo>
                  <a:lnTo>
                    <a:pt x="62347" y="229155"/>
                  </a:lnTo>
                  <a:cubicBezTo>
                    <a:pt x="27914" y="229155"/>
                    <a:pt x="0" y="201241"/>
                    <a:pt x="0" y="166808"/>
                  </a:cubicBezTo>
                  <a:lnTo>
                    <a:pt x="0" y="62347"/>
                  </a:lnTo>
                  <a:cubicBezTo>
                    <a:pt x="0" y="27914"/>
                    <a:pt x="27914" y="0"/>
                    <a:pt x="62347" y="0"/>
                  </a:cubicBezTo>
                  <a:close/>
                </a:path>
              </a:pathLst>
            </a:custGeom>
            <a:solidFill>
              <a:srgbClr val="3F87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79581"/>
              <a:ext cx="654092" cy="78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/imu/data</a:t>
              </a:r>
            </a:p>
          </p:txBody>
        </p:sp>
      </p:grpSp>
      <p:sp>
        <p:nvSpPr>
          <p:cNvPr id="50" name="AutoShape 50"/>
          <p:cNvSpPr/>
          <p:nvPr/>
        </p:nvSpPr>
        <p:spPr>
          <a:xfrm>
            <a:off x="6304349" y="6024341"/>
            <a:ext cx="0" cy="37735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" name="AutoShape 51"/>
          <p:cNvSpPr/>
          <p:nvPr/>
        </p:nvSpPr>
        <p:spPr>
          <a:xfrm>
            <a:off x="9707524" y="5912480"/>
            <a:ext cx="0" cy="48921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2" name="AutoShape 52"/>
          <p:cNvSpPr/>
          <p:nvPr/>
        </p:nvSpPr>
        <p:spPr>
          <a:xfrm>
            <a:off x="12173780" y="5963215"/>
            <a:ext cx="0" cy="45675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3" name="AutoShape 53"/>
          <p:cNvSpPr/>
          <p:nvPr/>
        </p:nvSpPr>
        <p:spPr>
          <a:xfrm>
            <a:off x="6304349" y="7271771"/>
            <a:ext cx="9907" cy="33087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4" name="AutoShape 54"/>
          <p:cNvSpPr/>
          <p:nvPr/>
        </p:nvSpPr>
        <p:spPr>
          <a:xfrm>
            <a:off x="9707524" y="7271771"/>
            <a:ext cx="9907" cy="29449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5" name="AutoShape 55"/>
          <p:cNvSpPr/>
          <p:nvPr/>
        </p:nvSpPr>
        <p:spPr>
          <a:xfrm>
            <a:off x="12173780" y="7290043"/>
            <a:ext cx="9907" cy="2762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6" name="Group 56"/>
          <p:cNvGrpSpPr/>
          <p:nvPr/>
        </p:nvGrpSpPr>
        <p:grpSpPr>
          <a:xfrm>
            <a:off x="2045910" y="8648699"/>
            <a:ext cx="14186273" cy="1014735"/>
            <a:chOff x="0" y="-160704"/>
            <a:chExt cx="18915031" cy="1352980"/>
          </a:xfrm>
        </p:grpSpPr>
        <p:sp>
          <p:nvSpPr>
            <p:cNvPr id="57" name="TextBox 57"/>
            <p:cNvSpPr txBox="1"/>
            <p:nvPr/>
          </p:nvSpPr>
          <p:spPr>
            <a:xfrm>
              <a:off x="0" y="192003"/>
              <a:ext cx="1714781" cy="706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37"/>
                </a:lnSpc>
                <a:spcBef>
                  <a:spcPct val="0"/>
                </a:spcBef>
              </a:pPr>
              <a:r>
                <a:rPr lang="en-US" sz="3287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運算層</a:t>
              </a:r>
              <a:endParaRPr lang="en-US" sz="3287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1282070" y="-160702"/>
              <a:ext cx="3019196" cy="1352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AMCL  (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定位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14606065" y="-160704"/>
              <a:ext cx="4308966" cy="1352978"/>
              <a:chOff x="0" y="-31744"/>
              <a:chExt cx="851154" cy="26725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47837"/>
                <a:ext cx="851154" cy="139475"/>
              </a:xfrm>
              <a:custGeom>
                <a:avLst/>
                <a:gdLst/>
                <a:ahLst/>
                <a:cxnLst/>
                <a:rect l="l" t="t" r="r" b="b"/>
                <a:pathLst>
                  <a:path w="851154" h="229155">
                    <a:moveTo>
                      <a:pt x="47912" y="0"/>
                    </a:moveTo>
                    <a:lnTo>
                      <a:pt x="803242" y="0"/>
                    </a:lnTo>
                    <a:cubicBezTo>
                      <a:pt x="829703" y="0"/>
                      <a:pt x="851154" y="21451"/>
                      <a:pt x="851154" y="47912"/>
                    </a:cubicBezTo>
                    <a:lnTo>
                      <a:pt x="851154" y="181243"/>
                    </a:lnTo>
                    <a:cubicBezTo>
                      <a:pt x="851154" y="207704"/>
                      <a:pt x="829703" y="229155"/>
                      <a:pt x="803242" y="229155"/>
                    </a:cubicBezTo>
                    <a:lnTo>
                      <a:pt x="47912" y="229155"/>
                    </a:lnTo>
                    <a:cubicBezTo>
                      <a:pt x="21451" y="229155"/>
                      <a:pt x="0" y="207704"/>
                      <a:pt x="0" y="181243"/>
                    </a:cubicBezTo>
                    <a:lnTo>
                      <a:pt x="0" y="47912"/>
                    </a:lnTo>
                    <a:cubicBezTo>
                      <a:pt x="0" y="21451"/>
                      <a:pt x="21451" y="0"/>
                      <a:pt x="47912" y="0"/>
                    </a:cubicBezTo>
                    <a:close/>
                  </a:path>
                </a:pathLst>
              </a:custGeom>
              <a:solidFill>
                <a:srgbClr val="508BC2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-31744"/>
                <a:ext cx="851154" cy="2672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7"/>
                  </a:lnSpc>
                </a:pPr>
                <a:r>
                  <a:rPr lang="en-US" sz="2599" dirty="0" err="1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Move_base</a:t>
                </a:r>
                <a:r>
                  <a:rPr lang="en-US" sz="2599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 (</a:t>
                </a:r>
                <a:r>
                  <a:rPr lang="en-US" sz="2599" dirty="0" err="1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導航</a:t>
                </a:r>
                <a:r>
                  <a:rPr lang="en-US" sz="2599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)</a:t>
                </a:r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5558232" y="192000"/>
              <a:ext cx="5419038" cy="756266"/>
              <a:chOff x="0" y="37926"/>
              <a:chExt cx="1070427" cy="149386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37926"/>
                <a:ext cx="1070427" cy="149386"/>
              </a:xfrm>
              <a:custGeom>
                <a:avLst/>
                <a:gdLst/>
                <a:ahLst/>
                <a:cxnLst/>
                <a:rect l="l" t="t" r="r" b="b"/>
                <a:pathLst>
                  <a:path w="1070427" h="229155">
                    <a:moveTo>
                      <a:pt x="38097" y="0"/>
                    </a:moveTo>
                    <a:lnTo>
                      <a:pt x="1032330" y="0"/>
                    </a:lnTo>
                    <a:cubicBezTo>
                      <a:pt x="1053370" y="0"/>
                      <a:pt x="1070427" y="17057"/>
                      <a:pt x="1070427" y="38097"/>
                    </a:cubicBezTo>
                    <a:lnTo>
                      <a:pt x="1070427" y="191058"/>
                    </a:lnTo>
                    <a:cubicBezTo>
                      <a:pt x="1070427" y="201162"/>
                      <a:pt x="1066413" y="210852"/>
                      <a:pt x="1059269" y="217997"/>
                    </a:cubicBezTo>
                    <a:cubicBezTo>
                      <a:pt x="1052124" y="225141"/>
                      <a:pt x="1042434" y="229155"/>
                      <a:pt x="1032330" y="229155"/>
                    </a:cubicBezTo>
                    <a:lnTo>
                      <a:pt x="38097" y="229155"/>
                    </a:lnTo>
                    <a:cubicBezTo>
                      <a:pt x="27993" y="229155"/>
                      <a:pt x="18303" y="225141"/>
                      <a:pt x="11158" y="217997"/>
                    </a:cubicBezTo>
                    <a:cubicBezTo>
                      <a:pt x="4014" y="210852"/>
                      <a:pt x="0" y="201162"/>
                      <a:pt x="0" y="191058"/>
                    </a:cubicBezTo>
                    <a:lnTo>
                      <a:pt x="0" y="38097"/>
                    </a:lnTo>
                    <a:cubicBezTo>
                      <a:pt x="0" y="27993"/>
                      <a:pt x="4014" y="18303"/>
                      <a:pt x="11158" y="11158"/>
                    </a:cubicBezTo>
                    <a:cubicBezTo>
                      <a:pt x="18303" y="4014"/>
                      <a:pt x="27993" y="0"/>
                      <a:pt x="38097" y="0"/>
                    </a:cubicBezTo>
                    <a:close/>
                  </a:path>
                </a:pathLst>
              </a:custGeom>
              <a:solidFill>
                <a:srgbClr val="508BC2"/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59717"/>
                <a:ext cx="1070427" cy="1003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7"/>
                  </a:lnSpc>
                </a:pPr>
                <a:r>
                  <a:rPr lang="en-US" sz="2599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Slam </a:t>
                </a:r>
                <a:r>
                  <a:rPr lang="en-US" sz="2599" dirty="0" err="1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Gmapping</a:t>
                </a:r>
                <a:r>
                  <a:rPr lang="en-US" sz="2599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(</a:t>
                </a:r>
                <a:r>
                  <a:rPr lang="en-US" sz="2599" dirty="0" err="1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建圖</a:t>
                </a:r>
                <a:r>
                  <a:rPr lang="en-US" sz="2599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)</a:t>
                </a:r>
              </a:p>
            </p:txBody>
          </p:sp>
        </p:grpSp>
      </p:grpSp>
      <p:sp>
        <p:nvSpPr>
          <p:cNvPr id="70" name="TextBox 70"/>
          <p:cNvSpPr txBox="1"/>
          <p:nvPr/>
        </p:nvSpPr>
        <p:spPr>
          <a:xfrm>
            <a:off x="2213239" y="8184445"/>
            <a:ext cx="962193" cy="388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400" i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Italics"/>
                <a:sym typeface="DM Sans Italics"/>
              </a:rPr>
              <a:t>/topic</a:t>
            </a:r>
          </a:p>
        </p:txBody>
      </p:sp>
      <p:sp>
        <p:nvSpPr>
          <p:cNvPr id="80" name="TextBox 19">
            <a:extLst>
              <a:ext uri="{FF2B5EF4-FFF2-40B4-BE49-F238E27FC236}">
                <a16:creationId xmlns:a16="http://schemas.microsoft.com/office/drawing/2014/main" id="{B808FA5C-A502-A809-8DF7-EAF9452107E1}"/>
              </a:ext>
            </a:extLst>
          </p:cNvPr>
          <p:cNvSpPr txBox="1"/>
          <p:nvPr/>
        </p:nvSpPr>
        <p:spPr>
          <a:xfrm>
            <a:off x="7419270" y="3241797"/>
            <a:ext cx="2879488" cy="38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ROS</a:t>
            </a:r>
            <a:endParaRPr lang="en-US"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81" name="Freeform 65">
            <a:extLst>
              <a:ext uri="{FF2B5EF4-FFF2-40B4-BE49-F238E27FC236}">
                <a16:creationId xmlns:a16="http://schemas.microsoft.com/office/drawing/2014/main" id="{F518B7CC-EBD4-85D6-EC7E-D2D8E256F698}"/>
              </a:ext>
            </a:extLst>
          </p:cNvPr>
          <p:cNvSpPr/>
          <p:nvPr/>
        </p:nvSpPr>
        <p:spPr>
          <a:xfrm>
            <a:off x="3732922" y="8928099"/>
            <a:ext cx="2287896" cy="552328"/>
          </a:xfrm>
          <a:custGeom>
            <a:avLst/>
            <a:gdLst/>
            <a:ahLst/>
            <a:cxnLst/>
            <a:rect l="l" t="t" r="r" b="b"/>
            <a:pathLst>
              <a:path w="1070427" h="229155">
                <a:moveTo>
                  <a:pt x="38097" y="0"/>
                </a:moveTo>
                <a:lnTo>
                  <a:pt x="1032330" y="0"/>
                </a:lnTo>
                <a:cubicBezTo>
                  <a:pt x="1053370" y="0"/>
                  <a:pt x="1070427" y="17057"/>
                  <a:pt x="1070427" y="38097"/>
                </a:cubicBezTo>
                <a:lnTo>
                  <a:pt x="1070427" y="191058"/>
                </a:lnTo>
                <a:cubicBezTo>
                  <a:pt x="1070427" y="201162"/>
                  <a:pt x="1066413" y="210852"/>
                  <a:pt x="1059269" y="217997"/>
                </a:cubicBezTo>
                <a:cubicBezTo>
                  <a:pt x="1052124" y="225141"/>
                  <a:pt x="1042434" y="229155"/>
                  <a:pt x="1032330" y="229155"/>
                </a:cubicBezTo>
                <a:lnTo>
                  <a:pt x="38097" y="229155"/>
                </a:lnTo>
                <a:cubicBezTo>
                  <a:pt x="27993" y="229155"/>
                  <a:pt x="18303" y="225141"/>
                  <a:pt x="11158" y="217997"/>
                </a:cubicBezTo>
                <a:cubicBezTo>
                  <a:pt x="4014" y="210852"/>
                  <a:pt x="0" y="201162"/>
                  <a:pt x="0" y="191058"/>
                </a:cubicBezTo>
                <a:lnTo>
                  <a:pt x="0" y="38097"/>
                </a:lnTo>
                <a:cubicBezTo>
                  <a:pt x="0" y="27993"/>
                  <a:pt x="4014" y="18303"/>
                  <a:pt x="11158" y="11158"/>
                </a:cubicBezTo>
                <a:cubicBezTo>
                  <a:pt x="18303" y="4014"/>
                  <a:pt x="27993" y="0"/>
                  <a:pt x="38097" y="0"/>
                </a:cubicBezTo>
                <a:close/>
              </a:path>
            </a:pathLst>
          </a:custGeom>
          <a:solidFill>
            <a:srgbClr val="508BC2"/>
          </a:solidFill>
        </p:spPr>
        <p:txBody>
          <a:bodyPr/>
          <a:lstStyle/>
          <a:p>
            <a:r>
              <a:rPr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EKF(</a:t>
            </a:r>
            <a:r>
              <a:rPr lang="zh-TW" alt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數據融合</a:t>
            </a:r>
            <a:r>
              <a:rPr lang="en-US" altLang="zh-TW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30779" y="7505700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7379368" cy="73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技術配置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(</a:t>
            </a: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自主送餐導航車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055817" y="2596363"/>
            <a:ext cx="14176366" cy="870073"/>
            <a:chOff x="0" y="0"/>
            <a:chExt cx="18901821" cy="1160097"/>
          </a:xfrm>
        </p:grpSpPr>
        <p:sp>
          <p:nvSpPr>
            <p:cNvPr id="6" name="TextBox 6"/>
            <p:cNvSpPr txBox="1"/>
            <p:nvPr/>
          </p:nvSpPr>
          <p:spPr>
            <a:xfrm>
              <a:off x="0" y="192003"/>
              <a:ext cx="1670050" cy="71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7"/>
                </a:lnSpc>
                <a:spcBef>
                  <a:spcPct val="0"/>
                </a:spcBef>
              </a:pPr>
              <a:r>
                <a:rPr lang="en-US" sz="3287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運算層</a:t>
              </a:r>
              <a:endParaRPr lang="en-US" sz="3287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1268860" y="0"/>
              <a:ext cx="3019196" cy="1160097"/>
              <a:chOff x="0" y="0"/>
              <a:chExt cx="596384" cy="22915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96384" cy="229155"/>
              </a:xfrm>
              <a:custGeom>
                <a:avLst/>
                <a:gdLst/>
                <a:ahLst/>
                <a:cxnLst/>
                <a:rect l="l" t="t" r="r" b="b"/>
                <a:pathLst>
                  <a:path w="596384" h="229155">
                    <a:moveTo>
                      <a:pt x="68380" y="0"/>
                    </a:moveTo>
                    <a:lnTo>
                      <a:pt x="528005" y="0"/>
                    </a:lnTo>
                    <a:cubicBezTo>
                      <a:pt x="546140" y="0"/>
                      <a:pt x="563533" y="7204"/>
                      <a:pt x="576356" y="20028"/>
                    </a:cubicBezTo>
                    <a:cubicBezTo>
                      <a:pt x="589180" y="32852"/>
                      <a:pt x="596384" y="50244"/>
                      <a:pt x="596384" y="68380"/>
                    </a:cubicBezTo>
                    <a:lnTo>
                      <a:pt x="596384" y="160775"/>
                    </a:lnTo>
                    <a:cubicBezTo>
                      <a:pt x="596384" y="198540"/>
                      <a:pt x="565770" y="229155"/>
                      <a:pt x="528005" y="229155"/>
                    </a:cubicBezTo>
                    <a:lnTo>
                      <a:pt x="68380" y="229155"/>
                    </a:lnTo>
                    <a:cubicBezTo>
                      <a:pt x="50244" y="229155"/>
                      <a:pt x="32852" y="221951"/>
                      <a:pt x="20028" y="209127"/>
                    </a:cubicBezTo>
                    <a:cubicBezTo>
                      <a:pt x="7204" y="196303"/>
                      <a:pt x="0" y="178911"/>
                      <a:pt x="0" y="160775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solidFill>
                <a:srgbClr val="508BC2">
                  <a:alpha val="4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596384" cy="2672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7"/>
                  </a:lnSpc>
                </a:pPr>
                <a:r>
                  <a:rPr lang="en-US" sz="2599" dirty="0">
                    <a:solidFill>
                      <a:srgbClr val="FFFFFF">
                        <a:alpha val="49804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AMCL  (</a:t>
                </a:r>
                <a:r>
                  <a:rPr lang="en-US" sz="2599" dirty="0" err="1">
                    <a:solidFill>
                      <a:srgbClr val="FFFFFF">
                        <a:alpha val="49804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定位</a:t>
                </a:r>
                <a:r>
                  <a:rPr lang="en-US" sz="2599" dirty="0">
                    <a:solidFill>
                      <a:srgbClr val="FFFFFF">
                        <a:alpha val="49804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)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4592855" y="0"/>
              <a:ext cx="4308966" cy="1160097"/>
              <a:chOff x="0" y="0"/>
              <a:chExt cx="851154" cy="22915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51154" cy="229155"/>
              </a:xfrm>
              <a:custGeom>
                <a:avLst/>
                <a:gdLst/>
                <a:ahLst/>
                <a:cxnLst/>
                <a:rect l="l" t="t" r="r" b="b"/>
                <a:pathLst>
                  <a:path w="851154" h="229155">
                    <a:moveTo>
                      <a:pt x="47912" y="0"/>
                    </a:moveTo>
                    <a:lnTo>
                      <a:pt x="803242" y="0"/>
                    </a:lnTo>
                    <a:cubicBezTo>
                      <a:pt x="829703" y="0"/>
                      <a:pt x="851154" y="21451"/>
                      <a:pt x="851154" y="47912"/>
                    </a:cubicBezTo>
                    <a:lnTo>
                      <a:pt x="851154" y="181243"/>
                    </a:lnTo>
                    <a:cubicBezTo>
                      <a:pt x="851154" y="207704"/>
                      <a:pt x="829703" y="229155"/>
                      <a:pt x="803242" y="229155"/>
                    </a:cubicBezTo>
                    <a:lnTo>
                      <a:pt x="47912" y="229155"/>
                    </a:lnTo>
                    <a:cubicBezTo>
                      <a:pt x="21451" y="229155"/>
                      <a:pt x="0" y="207704"/>
                      <a:pt x="0" y="181243"/>
                    </a:cubicBezTo>
                    <a:lnTo>
                      <a:pt x="0" y="47912"/>
                    </a:lnTo>
                    <a:cubicBezTo>
                      <a:pt x="0" y="21451"/>
                      <a:pt x="21451" y="0"/>
                      <a:pt x="47912" y="0"/>
                    </a:cubicBezTo>
                    <a:close/>
                  </a:path>
                </a:pathLst>
              </a:custGeom>
              <a:solidFill>
                <a:srgbClr val="508BC2">
                  <a:alpha val="49804"/>
                </a:srgbClr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51154" cy="2672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7"/>
                  </a:lnSpc>
                </a:pPr>
                <a:r>
                  <a:rPr lang="en-US" sz="2599" dirty="0" err="1">
                    <a:solidFill>
                      <a:srgbClr val="FFFFFF">
                        <a:alpha val="49804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Move_base</a:t>
                </a:r>
                <a:r>
                  <a:rPr lang="en-US" sz="2599" dirty="0">
                    <a:solidFill>
                      <a:srgbClr val="FFFFFF">
                        <a:alpha val="49804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 (</a:t>
                </a:r>
                <a:r>
                  <a:rPr lang="en-US" sz="2599" dirty="0" err="1">
                    <a:solidFill>
                      <a:srgbClr val="FFFFFF">
                        <a:alpha val="49804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導航</a:t>
                </a:r>
                <a:r>
                  <a:rPr lang="en-US" sz="2599" dirty="0">
                    <a:solidFill>
                      <a:srgbClr val="FFFFFF">
                        <a:alpha val="49804"/>
                      </a:srgb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)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545022" y="0"/>
              <a:ext cx="5419038" cy="1160097"/>
              <a:chOff x="0" y="0"/>
              <a:chExt cx="1070427" cy="22915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70427" cy="229155"/>
              </a:xfrm>
              <a:custGeom>
                <a:avLst/>
                <a:gdLst/>
                <a:ahLst/>
                <a:cxnLst/>
                <a:rect l="l" t="t" r="r" b="b"/>
                <a:pathLst>
                  <a:path w="1070427" h="229155">
                    <a:moveTo>
                      <a:pt x="38097" y="0"/>
                    </a:moveTo>
                    <a:lnTo>
                      <a:pt x="1032330" y="0"/>
                    </a:lnTo>
                    <a:cubicBezTo>
                      <a:pt x="1053370" y="0"/>
                      <a:pt x="1070427" y="17057"/>
                      <a:pt x="1070427" y="38097"/>
                    </a:cubicBezTo>
                    <a:lnTo>
                      <a:pt x="1070427" y="191058"/>
                    </a:lnTo>
                    <a:cubicBezTo>
                      <a:pt x="1070427" y="201162"/>
                      <a:pt x="1066413" y="210852"/>
                      <a:pt x="1059269" y="217997"/>
                    </a:cubicBezTo>
                    <a:cubicBezTo>
                      <a:pt x="1052124" y="225141"/>
                      <a:pt x="1042434" y="229155"/>
                      <a:pt x="1032330" y="229155"/>
                    </a:cubicBezTo>
                    <a:lnTo>
                      <a:pt x="38097" y="229155"/>
                    </a:lnTo>
                    <a:cubicBezTo>
                      <a:pt x="27993" y="229155"/>
                      <a:pt x="18303" y="225141"/>
                      <a:pt x="11158" y="217997"/>
                    </a:cubicBezTo>
                    <a:cubicBezTo>
                      <a:pt x="4014" y="210852"/>
                      <a:pt x="0" y="201162"/>
                      <a:pt x="0" y="191058"/>
                    </a:cubicBezTo>
                    <a:lnTo>
                      <a:pt x="0" y="38097"/>
                    </a:lnTo>
                    <a:cubicBezTo>
                      <a:pt x="0" y="27993"/>
                      <a:pt x="4014" y="18303"/>
                      <a:pt x="11158" y="11158"/>
                    </a:cubicBezTo>
                    <a:cubicBezTo>
                      <a:pt x="18303" y="4014"/>
                      <a:pt x="27993" y="0"/>
                      <a:pt x="38097" y="0"/>
                    </a:cubicBezTo>
                    <a:close/>
                  </a:path>
                </a:pathLst>
              </a:custGeom>
              <a:solidFill>
                <a:srgbClr val="508BC2">
                  <a:alpha val="4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070427" cy="2672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7"/>
                  </a:lnSpc>
                </a:pPr>
                <a:r>
                  <a:rPr lang="en-US" altLang="zh-TW" sz="2599" dirty="0">
                    <a:solidFill>
                      <a:srgbClr val="94A9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Slam </a:t>
                </a:r>
                <a:r>
                  <a:rPr lang="en-US" altLang="zh-TW" sz="2599" dirty="0" err="1">
                    <a:solidFill>
                      <a:srgbClr val="94A9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Cartograher</a:t>
                </a:r>
                <a:r>
                  <a:rPr lang="en-US" altLang="zh-TW" sz="2599" dirty="0">
                    <a:solidFill>
                      <a:srgbClr val="94A9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(</a:t>
                </a:r>
                <a:r>
                  <a:rPr lang="en-US" altLang="zh-TW" sz="2599" dirty="0" err="1">
                    <a:solidFill>
                      <a:srgbClr val="94A9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建圖</a:t>
                </a:r>
                <a:r>
                  <a:rPr lang="en-US" altLang="zh-TW" sz="2599" dirty="0">
                    <a:solidFill>
                      <a:srgbClr val="94A9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)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216150" y="0"/>
              <a:ext cx="3019196" cy="1160097"/>
              <a:chOff x="0" y="0"/>
              <a:chExt cx="596384" cy="2291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96384" cy="229155"/>
              </a:xfrm>
              <a:custGeom>
                <a:avLst/>
                <a:gdLst/>
                <a:ahLst/>
                <a:cxnLst/>
                <a:rect l="l" t="t" r="r" b="b"/>
                <a:pathLst>
                  <a:path w="596384" h="229155">
                    <a:moveTo>
                      <a:pt x="68380" y="0"/>
                    </a:moveTo>
                    <a:lnTo>
                      <a:pt x="528005" y="0"/>
                    </a:lnTo>
                    <a:cubicBezTo>
                      <a:pt x="546140" y="0"/>
                      <a:pt x="563533" y="7204"/>
                      <a:pt x="576356" y="20028"/>
                    </a:cubicBezTo>
                    <a:cubicBezTo>
                      <a:pt x="589180" y="32852"/>
                      <a:pt x="596384" y="50244"/>
                      <a:pt x="596384" y="68380"/>
                    </a:cubicBezTo>
                    <a:lnTo>
                      <a:pt x="596384" y="160775"/>
                    </a:lnTo>
                    <a:cubicBezTo>
                      <a:pt x="596384" y="198540"/>
                      <a:pt x="565770" y="229155"/>
                      <a:pt x="528005" y="229155"/>
                    </a:cubicBezTo>
                    <a:lnTo>
                      <a:pt x="68380" y="229155"/>
                    </a:lnTo>
                    <a:cubicBezTo>
                      <a:pt x="50244" y="229155"/>
                      <a:pt x="32852" y="221951"/>
                      <a:pt x="20028" y="209127"/>
                    </a:cubicBezTo>
                    <a:cubicBezTo>
                      <a:pt x="7204" y="196303"/>
                      <a:pt x="0" y="178911"/>
                      <a:pt x="0" y="160775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solidFill>
                <a:srgbClr val="508BC2"/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596384" cy="2672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7"/>
                  </a:lnSpc>
                </a:pPr>
                <a:r>
                  <a:rPr lang="en-US" sz="2599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EKF(</a:t>
                </a:r>
                <a:r>
                  <a:rPr lang="en-US" sz="2599" dirty="0" err="1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數據融合</a:t>
                </a:r>
                <a:r>
                  <a:rPr lang="en-US" sz="2599" dirty="0">
                    <a:solidFill>
                      <a:srgbClr val="FFFF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DM Sans"/>
                    <a:sym typeface="DM Sans"/>
                  </a:rPr>
                  <a:t>)</a:t>
                </a:r>
              </a:p>
            </p:txBody>
          </p:sp>
        </p:grp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0E8231D-B33E-496F-14F1-E3596B0F8A19}"/>
              </a:ext>
            </a:extLst>
          </p:cNvPr>
          <p:cNvGrpSpPr/>
          <p:nvPr/>
        </p:nvGrpSpPr>
        <p:grpSpPr>
          <a:xfrm>
            <a:off x="1028700" y="4536486"/>
            <a:ext cx="15735888" cy="4099942"/>
            <a:chOff x="1028700" y="4536486"/>
            <a:chExt cx="15735888" cy="4099942"/>
          </a:xfrm>
        </p:grpSpPr>
        <p:sp>
          <p:nvSpPr>
            <p:cNvPr id="19" name="Freeform 19"/>
            <p:cNvSpPr/>
            <p:nvPr/>
          </p:nvSpPr>
          <p:spPr>
            <a:xfrm>
              <a:off x="6514732" y="4536486"/>
              <a:ext cx="10249856" cy="4099942"/>
            </a:xfrm>
            <a:custGeom>
              <a:avLst/>
              <a:gdLst/>
              <a:ahLst/>
              <a:cxnLst/>
              <a:rect l="l" t="t" r="r" b="b"/>
              <a:pathLst>
                <a:path w="14176366" h="5670546">
                  <a:moveTo>
                    <a:pt x="0" y="0"/>
                  </a:moveTo>
                  <a:lnTo>
                    <a:pt x="14176366" y="0"/>
                  </a:lnTo>
                  <a:lnTo>
                    <a:pt x="14176366" y="5670546"/>
                  </a:lnTo>
                  <a:lnTo>
                    <a:pt x="0" y="5670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2ECAFA57-E197-A56D-3300-D448BF0C4D0D}"/>
                </a:ext>
              </a:extLst>
            </p:cNvPr>
            <p:cNvGrpSpPr/>
            <p:nvPr/>
          </p:nvGrpSpPr>
          <p:grpSpPr>
            <a:xfrm>
              <a:off x="1028700" y="4886992"/>
              <a:ext cx="5148873" cy="3749436"/>
              <a:chOff x="1028700" y="4886992"/>
              <a:chExt cx="5148873" cy="3749436"/>
            </a:xfrm>
          </p:grpSpPr>
          <p:pic>
            <p:nvPicPr>
              <p:cNvPr id="1026" name="Picture 2" descr="robot_localization - Charles River Analytics">
                <a:extLst>
                  <a:ext uri="{FF2B5EF4-FFF2-40B4-BE49-F238E27FC236}">
                    <a16:creationId xmlns:a16="http://schemas.microsoft.com/office/drawing/2014/main" id="{570A786F-17C3-4E7F-5DE3-C53DA4F04A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700" y="4886992"/>
                <a:ext cx="5148873" cy="33989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74B1957-0CA2-8EEB-AC48-8CB29D102D8C}"/>
                  </a:ext>
                </a:extLst>
              </p:cNvPr>
              <p:cNvSpPr txBox="1"/>
              <p:nvPr/>
            </p:nvSpPr>
            <p:spPr>
              <a:xfrm>
                <a:off x="1152513" y="8267096"/>
                <a:ext cx="4901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參考來源</a:t>
                </a:r>
                <a:r>
                  <a:rPr lang="en-US" altLang="zh-TW" dirty="0">
                    <a:solidFill>
                      <a:schemeClr val="bg1"/>
                    </a:solidFill>
                  </a:rPr>
                  <a:t>:https://cra.com/blog/</a:t>
                </a:r>
                <a:r>
                  <a:rPr lang="en-US" altLang="zh-TW" dirty="0" err="1">
                    <a:solidFill>
                      <a:schemeClr val="bg1"/>
                    </a:solidFill>
                  </a:rPr>
                  <a:t>robot_localization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8" name="Picture 4" descr="Setting the configuration file for turtlebot_localization package Exercise  1.3 - Robot Localization With Sensor Data - The Construct ROS Community">
            <a:extLst>
              <a:ext uri="{FF2B5EF4-FFF2-40B4-BE49-F238E27FC236}">
                <a16:creationId xmlns:a16="http://schemas.microsoft.com/office/drawing/2014/main" id="{D96611B4-936C-4E0D-9787-43B161E89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1" t="9698" r="24535" b="20264"/>
          <a:stretch/>
        </p:blipFill>
        <p:spPr bwMode="auto">
          <a:xfrm>
            <a:off x="4962047" y="4038704"/>
            <a:ext cx="7148382" cy="556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1969" y="7618556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507462" y="2596363"/>
            <a:ext cx="2264397" cy="870073"/>
            <a:chOff x="0" y="0"/>
            <a:chExt cx="596384" cy="2291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6384" cy="229155"/>
            </a:xfrm>
            <a:custGeom>
              <a:avLst/>
              <a:gdLst/>
              <a:ahLst/>
              <a:cxnLst/>
              <a:rect l="l" t="t" r="r" b="b"/>
              <a:pathLst>
                <a:path w="596384" h="229155">
                  <a:moveTo>
                    <a:pt x="68380" y="0"/>
                  </a:moveTo>
                  <a:lnTo>
                    <a:pt x="528005" y="0"/>
                  </a:lnTo>
                  <a:cubicBezTo>
                    <a:pt x="546140" y="0"/>
                    <a:pt x="563533" y="7204"/>
                    <a:pt x="576356" y="20028"/>
                  </a:cubicBezTo>
                  <a:cubicBezTo>
                    <a:pt x="589180" y="32852"/>
                    <a:pt x="596384" y="50244"/>
                    <a:pt x="596384" y="68380"/>
                  </a:cubicBezTo>
                  <a:lnTo>
                    <a:pt x="596384" y="160775"/>
                  </a:lnTo>
                  <a:cubicBezTo>
                    <a:pt x="596384" y="198540"/>
                    <a:pt x="565770" y="229155"/>
                    <a:pt x="528005" y="229155"/>
                  </a:cubicBezTo>
                  <a:lnTo>
                    <a:pt x="68380" y="229155"/>
                  </a:lnTo>
                  <a:cubicBezTo>
                    <a:pt x="50244" y="229155"/>
                    <a:pt x="32852" y="221951"/>
                    <a:pt x="20028" y="209127"/>
                  </a:cubicBezTo>
                  <a:cubicBezTo>
                    <a:pt x="7204" y="196303"/>
                    <a:pt x="0" y="178911"/>
                    <a:pt x="0" y="160775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9638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AMCL  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定位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000459" y="2596363"/>
            <a:ext cx="3231725" cy="870073"/>
            <a:chOff x="0" y="0"/>
            <a:chExt cx="851154" cy="2291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1154" cy="229155"/>
            </a:xfrm>
            <a:custGeom>
              <a:avLst/>
              <a:gdLst/>
              <a:ahLst/>
              <a:cxnLst/>
              <a:rect l="l" t="t" r="r" b="b"/>
              <a:pathLst>
                <a:path w="851154" h="229155">
                  <a:moveTo>
                    <a:pt x="47912" y="0"/>
                  </a:moveTo>
                  <a:lnTo>
                    <a:pt x="803242" y="0"/>
                  </a:lnTo>
                  <a:cubicBezTo>
                    <a:pt x="829703" y="0"/>
                    <a:pt x="851154" y="21451"/>
                    <a:pt x="851154" y="47912"/>
                  </a:cubicBezTo>
                  <a:lnTo>
                    <a:pt x="851154" y="181243"/>
                  </a:lnTo>
                  <a:cubicBezTo>
                    <a:pt x="851154" y="207704"/>
                    <a:pt x="829703" y="229155"/>
                    <a:pt x="803242" y="229155"/>
                  </a:cubicBezTo>
                  <a:lnTo>
                    <a:pt x="47912" y="229155"/>
                  </a:lnTo>
                  <a:cubicBezTo>
                    <a:pt x="21451" y="229155"/>
                    <a:pt x="0" y="207704"/>
                    <a:pt x="0" y="181243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5115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Move_base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 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導航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14584" y="2596363"/>
            <a:ext cx="4064278" cy="870073"/>
            <a:chOff x="0" y="0"/>
            <a:chExt cx="1070427" cy="229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0427" cy="229155"/>
            </a:xfrm>
            <a:custGeom>
              <a:avLst/>
              <a:gdLst/>
              <a:ahLst/>
              <a:cxnLst/>
              <a:rect l="l" t="t" r="r" b="b"/>
              <a:pathLst>
                <a:path w="1070427" h="229155">
                  <a:moveTo>
                    <a:pt x="38097" y="0"/>
                  </a:moveTo>
                  <a:lnTo>
                    <a:pt x="1032330" y="0"/>
                  </a:lnTo>
                  <a:cubicBezTo>
                    <a:pt x="1053370" y="0"/>
                    <a:pt x="1070427" y="17057"/>
                    <a:pt x="1070427" y="38097"/>
                  </a:cubicBezTo>
                  <a:lnTo>
                    <a:pt x="1070427" y="191058"/>
                  </a:lnTo>
                  <a:cubicBezTo>
                    <a:pt x="1070427" y="201162"/>
                    <a:pt x="1066413" y="210852"/>
                    <a:pt x="1059269" y="217997"/>
                  </a:cubicBezTo>
                  <a:cubicBezTo>
                    <a:pt x="1052124" y="225141"/>
                    <a:pt x="1042434" y="229155"/>
                    <a:pt x="1032330" y="229155"/>
                  </a:cubicBezTo>
                  <a:lnTo>
                    <a:pt x="38097" y="229155"/>
                  </a:lnTo>
                  <a:cubicBezTo>
                    <a:pt x="27993" y="229155"/>
                    <a:pt x="18303" y="225141"/>
                    <a:pt x="11158" y="217997"/>
                  </a:cubicBezTo>
                  <a:cubicBezTo>
                    <a:pt x="4014" y="210852"/>
                    <a:pt x="0" y="201162"/>
                    <a:pt x="0" y="191058"/>
                  </a:cubicBezTo>
                  <a:lnTo>
                    <a:pt x="0" y="38097"/>
                  </a:lnTo>
                  <a:cubicBezTo>
                    <a:pt x="0" y="27993"/>
                    <a:pt x="4014" y="18303"/>
                    <a:pt x="11158" y="11158"/>
                  </a:cubicBezTo>
                  <a:cubicBezTo>
                    <a:pt x="18303" y="4014"/>
                    <a:pt x="27993" y="0"/>
                    <a:pt x="38097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70427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Slam Cartographer(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建圖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17929" y="2596363"/>
            <a:ext cx="2264397" cy="870073"/>
            <a:chOff x="0" y="0"/>
            <a:chExt cx="596384" cy="2291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6384" cy="229155"/>
            </a:xfrm>
            <a:custGeom>
              <a:avLst/>
              <a:gdLst/>
              <a:ahLst/>
              <a:cxnLst/>
              <a:rect l="l" t="t" r="r" b="b"/>
              <a:pathLst>
                <a:path w="596384" h="229155">
                  <a:moveTo>
                    <a:pt x="68380" y="0"/>
                  </a:moveTo>
                  <a:lnTo>
                    <a:pt x="528005" y="0"/>
                  </a:lnTo>
                  <a:cubicBezTo>
                    <a:pt x="546140" y="0"/>
                    <a:pt x="563533" y="7204"/>
                    <a:pt x="576356" y="20028"/>
                  </a:cubicBezTo>
                  <a:cubicBezTo>
                    <a:pt x="589180" y="32852"/>
                    <a:pt x="596384" y="50244"/>
                    <a:pt x="596384" y="68380"/>
                  </a:cubicBezTo>
                  <a:lnTo>
                    <a:pt x="596384" y="160775"/>
                  </a:lnTo>
                  <a:cubicBezTo>
                    <a:pt x="596384" y="198540"/>
                    <a:pt x="565770" y="229155"/>
                    <a:pt x="528005" y="229155"/>
                  </a:cubicBezTo>
                  <a:lnTo>
                    <a:pt x="68380" y="229155"/>
                  </a:lnTo>
                  <a:cubicBezTo>
                    <a:pt x="50244" y="229155"/>
                    <a:pt x="32852" y="221951"/>
                    <a:pt x="20028" y="209127"/>
                  </a:cubicBezTo>
                  <a:cubicBezTo>
                    <a:pt x="7204" y="196303"/>
                    <a:pt x="0" y="178911"/>
                    <a:pt x="0" y="160775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9638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EKF(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數據融合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1028700"/>
            <a:ext cx="7379368" cy="73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技術配置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(</a:t>
            </a: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自主送餐導航車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5817" y="2726078"/>
            <a:ext cx="1252538" cy="52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運算層</a:t>
            </a:r>
            <a:endParaRPr lang="en-US" sz="3287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73787" y="4263509"/>
            <a:ext cx="3049887" cy="42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Slam</a:t>
            </a:r>
            <a:r>
              <a:rPr lang="zh-TW" alt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 </a:t>
            </a:r>
            <a:r>
              <a:rPr lang="en-US" altLang="zh-TW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Cartographer</a:t>
            </a:r>
            <a:endParaRPr lang="en-US" sz="25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EECCE21-878E-4F43-F853-2BB8B93FE783}"/>
              </a:ext>
            </a:extLst>
          </p:cNvPr>
          <p:cNvGrpSpPr/>
          <p:nvPr/>
        </p:nvGrpSpPr>
        <p:grpSpPr>
          <a:xfrm>
            <a:off x="8705853" y="5863193"/>
            <a:ext cx="8589211" cy="1677065"/>
            <a:chOff x="9448800" y="5219035"/>
            <a:chExt cx="8589211" cy="1677065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A4A61599-10AA-BBF5-24A8-BA48CB9DD1C9}"/>
                </a:ext>
              </a:extLst>
            </p:cNvPr>
            <p:cNvSpPr txBox="1"/>
            <p:nvPr/>
          </p:nvSpPr>
          <p:spPr>
            <a:xfrm>
              <a:off x="9448800" y="5219035"/>
              <a:ext cx="8589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r>
                <a:rPr lang="en-US" altLang="zh-TW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精準建圖、有回環偵測不依賴里程計數據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FFB743F-0D71-B8C9-395B-07AC852F9AD4}"/>
                </a:ext>
              </a:extLst>
            </p:cNvPr>
            <p:cNvSpPr txBox="1"/>
            <p:nvPr/>
          </p:nvSpPr>
          <p:spPr>
            <a:xfrm>
              <a:off x="9448800" y="6311325"/>
              <a:ext cx="61269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r>
                <a:rPr lang="en-US" altLang="zh-TW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32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建圖速度較慢、吃主機效能</a:t>
              </a:r>
            </a:p>
          </p:txBody>
        </p:sp>
      </p:grpSp>
      <p:sp>
        <p:nvSpPr>
          <p:cNvPr id="27" name="Freeform 16">
            <a:extLst>
              <a:ext uri="{FF2B5EF4-FFF2-40B4-BE49-F238E27FC236}">
                <a16:creationId xmlns:a16="http://schemas.microsoft.com/office/drawing/2014/main" id="{F3C1086D-1EA3-D9CB-2182-5950168CE9F6}"/>
              </a:ext>
            </a:extLst>
          </p:cNvPr>
          <p:cNvSpPr/>
          <p:nvPr/>
        </p:nvSpPr>
        <p:spPr>
          <a:xfrm>
            <a:off x="1734627" y="4838700"/>
            <a:ext cx="6828053" cy="3652237"/>
          </a:xfrm>
          <a:custGeom>
            <a:avLst/>
            <a:gdLst/>
            <a:ahLst/>
            <a:cxnLst/>
            <a:rect l="l" t="t" r="r" b="b"/>
            <a:pathLst>
              <a:path w="6828053" h="3652237">
                <a:moveTo>
                  <a:pt x="0" y="0"/>
                </a:moveTo>
                <a:lnTo>
                  <a:pt x="6828053" y="0"/>
                </a:lnTo>
                <a:lnTo>
                  <a:pt x="6828053" y="3652237"/>
                </a:lnTo>
                <a:lnTo>
                  <a:pt x="0" y="3652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471" r="-30295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20982" y="7505700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507462" y="2596363"/>
            <a:ext cx="2264397" cy="870073"/>
            <a:chOff x="0" y="0"/>
            <a:chExt cx="596384" cy="2291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6384" cy="229155"/>
            </a:xfrm>
            <a:custGeom>
              <a:avLst/>
              <a:gdLst/>
              <a:ahLst/>
              <a:cxnLst/>
              <a:rect l="l" t="t" r="r" b="b"/>
              <a:pathLst>
                <a:path w="596384" h="229155">
                  <a:moveTo>
                    <a:pt x="68380" y="0"/>
                  </a:moveTo>
                  <a:lnTo>
                    <a:pt x="528005" y="0"/>
                  </a:lnTo>
                  <a:cubicBezTo>
                    <a:pt x="546140" y="0"/>
                    <a:pt x="563533" y="7204"/>
                    <a:pt x="576356" y="20028"/>
                  </a:cubicBezTo>
                  <a:cubicBezTo>
                    <a:pt x="589180" y="32852"/>
                    <a:pt x="596384" y="50244"/>
                    <a:pt x="596384" y="68380"/>
                  </a:cubicBezTo>
                  <a:lnTo>
                    <a:pt x="596384" y="160775"/>
                  </a:lnTo>
                  <a:cubicBezTo>
                    <a:pt x="596384" y="198540"/>
                    <a:pt x="565770" y="229155"/>
                    <a:pt x="528005" y="229155"/>
                  </a:cubicBezTo>
                  <a:lnTo>
                    <a:pt x="68380" y="229155"/>
                  </a:lnTo>
                  <a:cubicBezTo>
                    <a:pt x="50244" y="229155"/>
                    <a:pt x="32852" y="221951"/>
                    <a:pt x="20028" y="209127"/>
                  </a:cubicBezTo>
                  <a:cubicBezTo>
                    <a:pt x="7204" y="196303"/>
                    <a:pt x="0" y="178911"/>
                    <a:pt x="0" y="160775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9638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AMCL  (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定位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000459" y="2596363"/>
            <a:ext cx="3231725" cy="870073"/>
            <a:chOff x="0" y="0"/>
            <a:chExt cx="851154" cy="2291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1154" cy="229155"/>
            </a:xfrm>
            <a:custGeom>
              <a:avLst/>
              <a:gdLst/>
              <a:ahLst/>
              <a:cxnLst/>
              <a:rect l="l" t="t" r="r" b="b"/>
              <a:pathLst>
                <a:path w="851154" h="229155">
                  <a:moveTo>
                    <a:pt x="47912" y="0"/>
                  </a:moveTo>
                  <a:lnTo>
                    <a:pt x="803242" y="0"/>
                  </a:lnTo>
                  <a:cubicBezTo>
                    <a:pt x="829703" y="0"/>
                    <a:pt x="851154" y="21451"/>
                    <a:pt x="851154" y="47912"/>
                  </a:cubicBezTo>
                  <a:lnTo>
                    <a:pt x="851154" y="181243"/>
                  </a:lnTo>
                  <a:cubicBezTo>
                    <a:pt x="851154" y="207704"/>
                    <a:pt x="829703" y="229155"/>
                    <a:pt x="803242" y="229155"/>
                  </a:cubicBezTo>
                  <a:lnTo>
                    <a:pt x="47912" y="229155"/>
                  </a:lnTo>
                  <a:cubicBezTo>
                    <a:pt x="21451" y="229155"/>
                    <a:pt x="0" y="207704"/>
                    <a:pt x="0" y="181243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5115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Move_base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 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導航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14584" y="2596363"/>
            <a:ext cx="4064278" cy="870073"/>
            <a:chOff x="0" y="0"/>
            <a:chExt cx="1070427" cy="229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0427" cy="229155"/>
            </a:xfrm>
            <a:custGeom>
              <a:avLst/>
              <a:gdLst/>
              <a:ahLst/>
              <a:cxnLst/>
              <a:rect l="l" t="t" r="r" b="b"/>
              <a:pathLst>
                <a:path w="1070427" h="229155">
                  <a:moveTo>
                    <a:pt x="38097" y="0"/>
                  </a:moveTo>
                  <a:lnTo>
                    <a:pt x="1032330" y="0"/>
                  </a:lnTo>
                  <a:cubicBezTo>
                    <a:pt x="1053370" y="0"/>
                    <a:pt x="1070427" y="17057"/>
                    <a:pt x="1070427" y="38097"/>
                  </a:cubicBezTo>
                  <a:lnTo>
                    <a:pt x="1070427" y="191058"/>
                  </a:lnTo>
                  <a:cubicBezTo>
                    <a:pt x="1070427" y="201162"/>
                    <a:pt x="1066413" y="210852"/>
                    <a:pt x="1059269" y="217997"/>
                  </a:cubicBezTo>
                  <a:cubicBezTo>
                    <a:pt x="1052124" y="225141"/>
                    <a:pt x="1042434" y="229155"/>
                    <a:pt x="1032330" y="229155"/>
                  </a:cubicBezTo>
                  <a:lnTo>
                    <a:pt x="38097" y="229155"/>
                  </a:lnTo>
                  <a:cubicBezTo>
                    <a:pt x="27993" y="229155"/>
                    <a:pt x="18303" y="225141"/>
                    <a:pt x="11158" y="217997"/>
                  </a:cubicBezTo>
                  <a:cubicBezTo>
                    <a:pt x="4014" y="210852"/>
                    <a:pt x="0" y="201162"/>
                    <a:pt x="0" y="191058"/>
                  </a:cubicBezTo>
                  <a:lnTo>
                    <a:pt x="0" y="38097"/>
                  </a:lnTo>
                  <a:cubicBezTo>
                    <a:pt x="0" y="27993"/>
                    <a:pt x="4014" y="18303"/>
                    <a:pt x="11158" y="11158"/>
                  </a:cubicBezTo>
                  <a:cubicBezTo>
                    <a:pt x="18303" y="4014"/>
                    <a:pt x="27993" y="0"/>
                    <a:pt x="38097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70427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altLang="zh-TW" sz="2599" dirty="0">
                  <a:solidFill>
                    <a:srgbClr val="94A9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Slam Cartographer(</a:t>
              </a:r>
              <a:r>
                <a:rPr lang="en-US" altLang="zh-TW" sz="2599" dirty="0" err="1">
                  <a:solidFill>
                    <a:srgbClr val="94A9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建圖</a:t>
              </a:r>
              <a:r>
                <a:rPr lang="en-US" altLang="zh-TW" sz="2599" dirty="0">
                  <a:solidFill>
                    <a:srgbClr val="94A9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17929" y="2596363"/>
            <a:ext cx="2264397" cy="870073"/>
            <a:chOff x="0" y="0"/>
            <a:chExt cx="596384" cy="2291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6384" cy="229155"/>
            </a:xfrm>
            <a:custGeom>
              <a:avLst/>
              <a:gdLst/>
              <a:ahLst/>
              <a:cxnLst/>
              <a:rect l="l" t="t" r="r" b="b"/>
              <a:pathLst>
                <a:path w="596384" h="229155">
                  <a:moveTo>
                    <a:pt x="68380" y="0"/>
                  </a:moveTo>
                  <a:lnTo>
                    <a:pt x="528005" y="0"/>
                  </a:lnTo>
                  <a:cubicBezTo>
                    <a:pt x="546140" y="0"/>
                    <a:pt x="563533" y="7204"/>
                    <a:pt x="576356" y="20028"/>
                  </a:cubicBezTo>
                  <a:cubicBezTo>
                    <a:pt x="589180" y="32852"/>
                    <a:pt x="596384" y="50244"/>
                    <a:pt x="596384" y="68380"/>
                  </a:cubicBezTo>
                  <a:lnTo>
                    <a:pt x="596384" y="160775"/>
                  </a:lnTo>
                  <a:cubicBezTo>
                    <a:pt x="596384" y="198540"/>
                    <a:pt x="565770" y="229155"/>
                    <a:pt x="528005" y="229155"/>
                  </a:cubicBezTo>
                  <a:lnTo>
                    <a:pt x="68380" y="229155"/>
                  </a:lnTo>
                  <a:cubicBezTo>
                    <a:pt x="50244" y="229155"/>
                    <a:pt x="32852" y="221951"/>
                    <a:pt x="20028" y="209127"/>
                  </a:cubicBezTo>
                  <a:cubicBezTo>
                    <a:pt x="7204" y="196303"/>
                    <a:pt x="0" y="178911"/>
                    <a:pt x="0" y="160775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9638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EKF(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數據融合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1584316-FB68-BE89-9C20-A654F2DA0D68}"/>
              </a:ext>
            </a:extLst>
          </p:cNvPr>
          <p:cNvGrpSpPr/>
          <p:nvPr/>
        </p:nvGrpSpPr>
        <p:grpSpPr>
          <a:xfrm>
            <a:off x="5240360" y="4156996"/>
            <a:ext cx="7807280" cy="4645332"/>
            <a:chOff x="1734627" y="4017832"/>
            <a:chExt cx="9571092" cy="5694800"/>
          </a:xfrm>
        </p:grpSpPr>
        <p:sp>
          <p:nvSpPr>
            <p:cNvPr id="17" name="Freeform 17"/>
            <p:cNvSpPr/>
            <p:nvPr/>
          </p:nvSpPr>
          <p:spPr>
            <a:xfrm>
              <a:off x="1734627" y="4017832"/>
              <a:ext cx="9571092" cy="5694800"/>
            </a:xfrm>
            <a:custGeom>
              <a:avLst/>
              <a:gdLst/>
              <a:ahLst/>
              <a:cxnLst/>
              <a:rect l="l" t="t" r="r" b="b"/>
              <a:pathLst>
                <a:path w="9571092" h="5694800">
                  <a:moveTo>
                    <a:pt x="0" y="0"/>
                  </a:moveTo>
                  <a:lnTo>
                    <a:pt x="9571092" y="0"/>
                  </a:lnTo>
                  <a:lnTo>
                    <a:pt x="9571092" y="5694800"/>
                  </a:lnTo>
                  <a:lnTo>
                    <a:pt x="0" y="569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10278862" y="7330033"/>
              <a:ext cx="940411" cy="605861"/>
              <a:chOff x="0" y="0"/>
              <a:chExt cx="263509" cy="1697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63509" cy="169766"/>
              </a:xfrm>
              <a:custGeom>
                <a:avLst/>
                <a:gdLst/>
                <a:ahLst/>
                <a:cxnLst/>
                <a:rect l="l" t="t" r="r" b="b"/>
                <a:pathLst>
                  <a:path w="263509" h="169766">
                    <a:moveTo>
                      <a:pt x="131755" y="0"/>
                    </a:moveTo>
                    <a:cubicBezTo>
                      <a:pt x="58989" y="0"/>
                      <a:pt x="0" y="38003"/>
                      <a:pt x="0" y="84883"/>
                    </a:cubicBezTo>
                    <a:cubicBezTo>
                      <a:pt x="0" y="131763"/>
                      <a:pt x="58989" y="169766"/>
                      <a:pt x="131755" y="169766"/>
                    </a:cubicBezTo>
                    <a:cubicBezTo>
                      <a:pt x="204521" y="169766"/>
                      <a:pt x="263509" y="131763"/>
                      <a:pt x="263509" y="84883"/>
                    </a:cubicBezTo>
                    <a:cubicBezTo>
                      <a:pt x="263509" y="38003"/>
                      <a:pt x="204521" y="0"/>
                      <a:pt x="13175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24704" y="-22184"/>
                <a:ext cx="214101" cy="1760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7"/>
                  </a:lnSpc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028700" y="1028700"/>
            <a:ext cx="7379368" cy="73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技術配置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(</a:t>
            </a: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自主送餐導航車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5817" y="2726078"/>
            <a:ext cx="1252538" cy="52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運算層</a:t>
            </a:r>
            <a:endParaRPr lang="en-US" sz="3287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3D56C6BC-75D4-A60C-92EF-2CC73446FF5B}"/>
              </a:ext>
            </a:extLst>
          </p:cNvPr>
          <p:cNvGrpSpPr/>
          <p:nvPr/>
        </p:nvGrpSpPr>
        <p:grpSpPr>
          <a:xfrm>
            <a:off x="2952684" y="4506553"/>
            <a:ext cx="5824538" cy="4295775"/>
            <a:chOff x="2952684" y="4506553"/>
            <a:chExt cx="5824538" cy="4295775"/>
          </a:xfrm>
        </p:grpSpPr>
        <p:pic>
          <p:nvPicPr>
            <p:cNvPr id="25" name="圖片 24" descr="一張含有 文字, 地圖, 螢幕擷取畫面, 繪圖軟體 的圖片">
              <a:extLst>
                <a:ext uri="{FF2B5EF4-FFF2-40B4-BE49-F238E27FC236}">
                  <a16:creationId xmlns:a16="http://schemas.microsoft.com/office/drawing/2014/main" id="{50A7A290-81B8-76B3-2117-4E81721BB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84" y="4506553"/>
              <a:ext cx="5824538" cy="4295775"/>
            </a:xfrm>
            <a:prstGeom prst="rect">
              <a:avLst/>
            </a:prstGeom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095F234-E743-7C20-F31A-25D98EB7D567}"/>
                </a:ext>
              </a:extLst>
            </p:cNvPr>
            <p:cNvSpPr txBox="1"/>
            <p:nvPr/>
          </p:nvSpPr>
          <p:spPr>
            <a:xfrm>
              <a:off x="5428328" y="491266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未對齊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BF1F028-4016-74D3-CE2D-96E4AB524078}"/>
              </a:ext>
            </a:extLst>
          </p:cNvPr>
          <p:cNvGrpSpPr/>
          <p:nvPr/>
        </p:nvGrpSpPr>
        <p:grpSpPr>
          <a:xfrm>
            <a:off x="9097200" y="4506553"/>
            <a:ext cx="5580226" cy="4295775"/>
            <a:chOff x="9097200" y="4506553"/>
            <a:chExt cx="5580226" cy="4295775"/>
          </a:xfrm>
        </p:grpSpPr>
        <p:pic>
          <p:nvPicPr>
            <p:cNvPr id="27" name="圖片 26" descr="一張含有 文字, 地圖, 螢幕擷取畫面, 繪圖軟體 的圖片&#10;&#10;自動產生的描述">
              <a:extLst>
                <a:ext uri="{FF2B5EF4-FFF2-40B4-BE49-F238E27FC236}">
                  <a16:creationId xmlns:a16="http://schemas.microsoft.com/office/drawing/2014/main" id="{601FCA81-F2D7-0028-59B8-A85E70CB5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200" y="4506553"/>
              <a:ext cx="5580226" cy="4295775"/>
            </a:xfrm>
            <a:prstGeom prst="rect">
              <a:avLst/>
            </a:prstGeom>
          </p:spPr>
        </p:pic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07505EE-FA86-5173-55DF-3ED5F2EE8DFE}"/>
                </a:ext>
              </a:extLst>
            </p:cNvPr>
            <p:cNvSpPr txBox="1"/>
            <p:nvPr/>
          </p:nvSpPr>
          <p:spPr>
            <a:xfrm>
              <a:off x="11541204" y="498663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已對齊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1969" y="7618556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507462" y="2596363"/>
            <a:ext cx="2264397" cy="870073"/>
            <a:chOff x="0" y="0"/>
            <a:chExt cx="596384" cy="2291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6384" cy="229155"/>
            </a:xfrm>
            <a:custGeom>
              <a:avLst/>
              <a:gdLst/>
              <a:ahLst/>
              <a:cxnLst/>
              <a:rect l="l" t="t" r="r" b="b"/>
              <a:pathLst>
                <a:path w="596384" h="229155">
                  <a:moveTo>
                    <a:pt x="68380" y="0"/>
                  </a:moveTo>
                  <a:lnTo>
                    <a:pt x="528005" y="0"/>
                  </a:lnTo>
                  <a:cubicBezTo>
                    <a:pt x="546140" y="0"/>
                    <a:pt x="563533" y="7204"/>
                    <a:pt x="576356" y="20028"/>
                  </a:cubicBezTo>
                  <a:cubicBezTo>
                    <a:pt x="589180" y="32852"/>
                    <a:pt x="596384" y="50244"/>
                    <a:pt x="596384" y="68380"/>
                  </a:cubicBezTo>
                  <a:lnTo>
                    <a:pt x="596384" y="160775"/>
                  </a:lnTo>
                  <a:cubicBezTo>
                    <a:pt x="596384" y="198540"/>
                    <a:pt x="565770" y="229155"/>
                    <a:pt x="528005" y="229155"/>
                  </a:cubicBezTo>
                  <a:lnTo>
                    <a:pt x="68380" y="229155"/>
                  </a:lnTo>
                  <a:cubicBezTo>
                    <a:pt x="50244" y="229155"/>
                    <a:pt x="32852" y="221951"/>
                    <a:pt x="20028" y="209127"/>
                  </a:cubicBezTo>
                  <a:cubicBezTo>
                    <a:pt x="7204" y="196303"/>
                    <a:pt x="0" y="178911"/>
                    <a:pt x="0" y="160775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9638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AMCL  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定位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000459" y="2596363"/>
            <a:ext cx="3231725" cy="870073"/>
            <a:chOff x="0" y="0"/>
            <a:chExt cx="851154" cy="2291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1154" cy="229155"/>
            </a:xfrm>
            <a:custGeom>
              <a:avLst/>
              <a:gdLst/>
              <a:ahLst/>
              <a:cxnLst/>
              <a:rect l="l" t="t" r="r" b="b"/>
              <a:pathLst>
                <a:path w="851154" h="229155">
                  <a:moveTo>
                    <a:pt x="47912" y="0"/>
                  </a:moveTo>
                  <a:lnTo>
                    <a:pt x="803242" y="0"/>
                  </a:lnTo>
                  <a:cubicBezTo>
                    <a:pt x="829703" y="0"/>
                    <a:pt x="851154" y="21451"/>
                    <a:pt x="851154" y="47912"/>
                  </a:cubicBezTo>
                  <a:lnTo>
                    <a:pt x="851154" y="181243"/>
                  </a:lnTo>
                  <a:cubicBezTo>
                    <a:pt x="851154" y="207704"/>
                    <a:pt x="829703" y="229155"/>
                    <a:pt x="803242" y="229155"/>
                  </a:cubicBezTo>
                  <a:lnTo>
                    <a:pt x="47912" y="229155"/>
                  </a:lnTo>
                  <a:cubicBezTo>
                    <a:pt x="21451" y="229155"/>
                    <a:pt x="0" y="207704"/>
                    <a:pt x="0" y="181243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5115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Move_base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 (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導航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14584" y="2596363"/>
            <a:ext cx="4064278" cy="870073"/>
            <a:chOff x="0" y="0"/>
            <a:chExt cx="1070427" cy="2291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0427" cy="229155"/>
            </a:xfrm>
            <a:custGeom>
              <a:avLst/>
              <a:gdLst/>
              <a:ahLst/>
              <a:cxnLst/>
              <a:rect l="l" t="t" r="r" b="b"/>
              <a:pathLst>
                <a:path w="1070427" h="229155">
                  <a:moveTo>
                    <a:pt x="38097" y="0"/>
                  </a:moveTo>
                  <a:lnTo>
                    <a:pt x="1032330" y="0"/>
                  </a:lnTo>
                  <a:cubicBezTo>
                    <a:pt x="1053370" y="0"/>
                    <a:pt x="1070427" y="17057"/>
                    <a:pt x="1070427" y="38097"/>
                  </a:cubicBezTo>
                  <a:lnTo>
                    <a:pt x="1070427" y="191058"/>
                  </a:lnTo>
                  <a:cubicBezTo>
                    <a:pt x="1070427" y="201162"/>
                    <a:pt x="1066413" y="210852"/>
                    <a:pt x="1059269" y="217997"/>
                  </a:cubicBezTo>
                  <a:cubicBezTo>
                    <a:pt x="1052124" y="225141"/>
                    <a:pt x="1042434" y="229155"/>
                    <a:pt x="1032330" y="229155"/>
                  </a:cubicBezTo>
                  <a:lnTo>
                    <a:pt x="38097" y="229155"/>
                  </a:lnTo>
                  <a:cubicBezTo>
                    <a:pt x="27993" y="229155"/>
                    <a:pt x="18303" y="225141"/>
                    <a:pt x="11158" y="217997"/>
                  </a:cubicBezTo>
                  <a:cubicBezTo>
                    <a:pt x="4014" y="210852"/>
                    <a:pt x="0" y="201162"/>
                    <a:pt x="0" y="191058"/>
                  </a:cubicBezTo>
                  <a:lnTo>
                    <a:pt x="0" y="38097"/>
                  </a:lnTo>
                  <a:cubicBezTo>
                    <a:pt x="0" y="27993"/>
                    <a:pt x="4014" y="18303"/>
                    <a:pt x="11158" y="11158"/>
                  </a:cubicBezTo>
                  <a:cubicBezTo>
                    <a:pt x="18303" y="4014"/>
                    <a:pt x="27993" y="0"/>
                    <a:pt x="38097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70427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altLang="zh-TW" sz="2599" dirty="0">
                  <a:solidFill>
                    <a:srgbClr val="94A9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Slam Cartographer(</a:t>
              </a:r>
              <a:r>
                <a:rPr lang="en-US" altLang="zh-TW" sz="2599" dirty="0" err="1">
                  <a:solidFill>
                    <a:srgbClr val="94A9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建圖</a:t>
              </a:r>
              <a:r>
                <a:rPr lang="en-US" altLang="zh-TW" sz="2599" dirty="0">
                  <a:solidFill>
                    <a:srgbClr val="94A9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17929" y="2596363"/>
            <a:ext cx="2264397" cy="870073"/>
            <a:chOff x="0" y="0"/>
            <a:chExt cx="596384" cy="2291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96384" cy="229155"/>
            </a:xfrm>
            <a:custGeom>
              <a:avLst/>
              <a:gdLst/>
              <a:ahLst/>
              <a:cxnLst/>
              <a:rect l="l" t="t" r="r" b="b"/>
              <a:pathLst>
                <a:path w="596384" h="229155">
                  <a:moveTo>
                    <a:pt x="68380" y="0"/>
                  </a:moveTo>
                  <a:lnTo>
                    <a:pt x="528005" y="0"/>
                  </a:lnTo>
                  <a:cubicBezTo>
                    <a:pt x="546140" y="0"/>
                    <a:pt x="563533" y="7204"/>
                    <a:pt x="576356" y="20028"/>
                  </a:cubicBezTo>
                  <a:cubicBezTo>
                    <a:pt x="589180" y="32852"/>
                    <a:pt x="596384" y="50244"/>
                    <a:pt x="596384" y="68380"/>
                  </a:cubicBezTo>
                  <a:lnTo>
                    <a:pt x="596384" y="160775"/>
                  </a:lnTo>
                  <a:cubicBezTo>
                    <a:pt x="596384" y="198540"/>
                    <a:pt x="565770" y="229155"/>
                    <a:pt x="528005" y="229155"/>
                  </a:cubicBezTo>
                  <a:lnTo>
                    <a:pt x="68380" y="229155"/>
                  </a:lnTo>
                  <a:cubicBezTo>
                    <a:pt x="50244" y="229155"/>
                    <a:pt x="32852" y="221951"/>
                    <a:pt x="20028" y="209127"/>
                  </a:cubicBezTo>
                  <a:cubicBezTo>
                    <a:pt x="7204" y="196303"/>
                    <a:pt x="0" y="178911"/>
                    <a:pt x="0" y="160775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9638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EKF(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數據融合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028700"/>
            <a:ext cx="7379368" cy="73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技術配置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(</a:t>
            </a: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自主送餐導航車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55817" y="2726078"/>
            <a:ext cx="1252538" cy="52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運算層</a:t>
            </a:r>
            <a:endParaRPr lang="en-US" sz="3287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914400" y="3732118"/>
            <a:ext cx="7880727" cy="6060911"/>
          </a:xfrm>
          <a:custGeom>
            <a:avLst/>
            <a:gdLst/>
            <a:ahLst/>
            <a:cxnLst/>
            <a:rect l="l" t="t" r="r" b="b"/>
            <a:pathLst>
              <a:path w="8031532" h="6176892">
                <a:moveTo>
                  <a:pt x="0" y="0"/>
                </a:moveTo>
                <a:lnTo>
                  <a:pt x="8031532" y="0"/>
                </a:lnTo>
                <a:lnTo>
                  <a:pt x="8031532" y="6176892"/>
                </a:lnTo>
                <a:lnTo>
                  <a:pt x="0" y="617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4626228-66E4-FA05-F92B-3A5EFD3EE284}"/>
              </a:ext>
            </a:extLst>
          </p:cNvPr>
          <p:cNvGrpSpPr/>
          <p:nvPr/>
        </p:nvGrpSpPr>
        <p:grpSpPr>
          <a:xfrm>
            <a:off x="9122229" y="3963465"/>
            <a:ext cx="8251371" cy="5679246"/>
            <a:chOff x="9117358" y="3732121"/>
            <a:chExt cx="8251371" cy="5787926"/>
          </a:xfrm>
        </p:grpSpPr>
        <p:pic>
          <p:nvPicPr>
            <p:cNvPr id="20" name="圖片 19" descr="一張含有 兒童藝術, 地圖, 藝術 的圖片&#10;&#10;自動產生的描述">
              <a:extLst>
                <a:ext uri="{FF2B5EF4-FFF2-40B4-BE49-F238E27FC236}">
                  <a16:creationId xmlns:a16="http://schemas.microsoft.com/office/drawing/2014/main" id="{49CB8FE7-9377-D782-0F83-BD540E3A2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98" b="6297"/>
            <a:stretch/>
          </p:blipFill>
          <p:spPr>
            <a:xfrm>
              <a:off x="9117358" y="3732121"/>
              <a:ext cx="8251371" cy="5787926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67C9F16-A4EB-B330-44DD-FF644D389647}"/>
                </a:ext>
              </a:extLst>
            </p:cNvPr>
            <p:cNvSpPr txBox="1"/>
            <p:nvPr/>
          </p:nvSpPr>
          <p:spPr>
            <a:xfrm>
              <a:off x="13258800" y="6134100"/>
              <a:ext cx="1682788" cy="523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全局路徑</a:t>
              </a:r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FC75E5E5-5BB9-AE25-0E87-39B9DB57462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13868400" y="6657320"/>
              <a:ext cx="231794" cy="5435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A7F4BFBD-522C-8542-3C4A-E9630B88A942}"/>
                </a:ext>
              </a:extLst>
            </p:cNvPr>
            <p:cNvSpPr txBox="1"/>
            <p:nvPr/>
          </p:nvSpPr>
          <p:spPr>
            <a:xfrm>
              <a:off x="14616321" y="7118661"/>
              <a:ext cx="1682788" cy="523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局部路徑</a:t>
              </a: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547194F-BD53-773B-6723-D374AC07F21E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13868400" y="7380271"/>
              <a:ext cx="74792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E346FF29-6303-EE83-8532-432B67A07566}"/>
                </a:ext>
              </a:extLst>
            </p:cNvPr>
            <p:cNvSpPr txBox="1"/>
            <p:nvPr/>
          </p:nvSpPr>
          <p:spPr>
            <a:xfrm>
              <a:off x="12929483" y="4362343"/>
              <a:ext cx="1312877" cy="5232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障礙物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12B439F4-AB80-9EF5-DA5E-FBBA4147A325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11353800" y="4623953"/>
              <a:ext cx="1575683" cy="13854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圖片 60">
            <a:extLst>
              <a:ext uri="{FF2B5EF4-FFF2-40B4-BE49-F238E27FC236}">
                <a16:creationId xmlns:a16="http://schemas.microsoft.com/office/drawing/2014/main" id="{A512CD63-9DD2-B04E-3F38-377930EF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4045"/>
            <a:ext cx="18281026" cy="102789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" name="Freeform 7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1817059" y="0"/>
            <a:ext cx="6254290" cy="10287000"/>
            <a:chOff x="0" y="0"/>
            <a:chExt cx="386067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108728" r="-3860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Freeform 10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21159" y="1647973"/>
            <a:ext cx="6977998" cy="123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未來與展望</a:t>
            </a:r>
            <a:endParaRPr lang="en-US" sz="802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</p:txBody>
      </p:sp>
      <p:sp>
        <p:nvSpPr>
          <p:cNvPr id="17" name="Freeform 17"/>
          <p:cNvSpPr/>
          <p:nvPr/>
        </p:nvSpPr>
        <p:spPr>
          <a:xfrm rot="1313163" flipH="1" flipV="1">
            <a:off x="-6075054" y="381077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9085628" y="5368780"/>
                </a:moveTo>
                <a:lnTo>
                  <a:pt x="0" y="5368780"/>
                </a:lnTo>
                <a:lnTo>
                  <a:pt x="0" y="0"/>
                </a:lnTo>
                <a:lnTo>
                  <a:pt x="9085628" y="0"/>
                </a:lnTo>
                <a:lnTo>
                  <a:pt x="9085628" y="5368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2635388" y="2811884"/>
            <a:ext cx="10217945" cy="607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318" lvl="1" indent="-388659" algn="l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專案開發</a:t>
            </a:r>
            <a:endParaRPr lang="en-US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  <a:p>
            <a:pPr marL="1233400" lvl="2" indent="-411133" algn="l">
              <a:lnSpc>
                <a:spcPts val="3998"/>
              </a:lnSpc>
              <a:buFont typeface="Arial"/>
              <a:buChar char="⚬"/>
            </a:pPr>
            <a:r>
              <a:rPr lang="en-US" sz="28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具高精準度雷達避障和自主導航功能</a:t>
            </a:r>
            <a:r>
              <a:rPr lang="en-US" sz="28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。</a:t>
            </a:r>
          </a:p>
          <a:p>
            <a:pPr marL="1233400" lvl="2" indent="-411133" algn="l">
              <a:lnSpc>
                <a:spcPts val="3998"/>
              </a:lnSpc>
              <a:buFont typeface="Arial"/>
              <a:buChar char="⚬"/>
            </a:pPr>
            <a:r>
              <a:rPr lang="en-US" sz="28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系統結合了專為咖啡廳設計的聊天機器人</a:t>
            </a:r>
            <a:r>
              <a:rPr lang="en-US" sz="28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。</a:t>
            </a:r>
          </a:p>
          <a:p>
            <a:pPr marL="777318" lvl="1" indent="-388659" algn="l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用餐體驗</a:t>
            </a:r>
            <a:endParaRPr lang="en-US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  <a:p>
            <a:pPr marL="1233400" lvl="2" indent="-411133" algn="l">
              <a:lnSpc>
                <a:spcPts val="3998"/>
              </a:lnSpc>
              <a:buFont typeface="Arial"/>
              <a:buChar char="⚬"/>
            </a:pPr>
            <a:r>
              <a:rPr lang="en-US" sz="28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系統旨在提供更優質的用餐體驗</a:t>
            </a:r>
            <a:r>
              <a:rPr lang="en-US" sz="28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。</a:t>
            </a:r>
          </a:p>
          <a:p>
            <a:pPr marL="777318" lvl="1" indent="-388659" algn="l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大量生產</a:t>
            </a:r>
            <a:endParaRPr lang="en-US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  <a:p>
            <a:pPr marL="1233400" lvl="2" indent="-411133" algn="l">
              <a:lnSpc>
                <a:spcPts val="3998"/>
              </a:lnSpc>
              <a:buFont typeface="Arial"/>
              <a:buChar char="⚬"/>
            </a:pPr>
            <a:r>
              <a:rPr lang="en-US" sz="28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認知到成本與大量生產是一個極大的挑戰</a:t>
            </a:r>
            <a:r>
              <a:rPr lang="en-US" sz="28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。</a:t>
            </a:r>
          </a:p>
          <a:p>
            <a:pPr marL="1233400" lvl="2" indent="-411133" algn="l">
              <a:lnSpc>
                <a:spcPts val="3998"/>
              </a:lnSpc>
              <a:buFont typeface="Arial"/>
              <a:buChar char="⚬"/>
            </a:pPr>
            <a:r>
              <a:rPr lang="en-US" sz="28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未來努力降低產品成本，探索大量生產的可能性</a:t>
            </a:r>
            <a:r>
              <a:rPr lang="en-US" sz="28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。</a:t>
            </a:r>
          </a:p>
          <a:p>
            <a:pPr marL="777318" lvl="1" indent="-388659" algn="l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預期目標</a:t>
            </a:r>
            <a:endParaRPr lang="en-US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  <a:p>
            <a:pPr marL="1233400" lvl="2" indent="-411133" algn="l">
              <a:lnSpc>
                <a:spcPts val="3998"/>
              </a:lnSpc>
              <a:buFont typeface="Arial"/>
              <a:buChar char="⚬"/>
            </a:pPr>
            <a:r>
              <a:rPr lang="en-US" sz="28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推出一款競爭力強、價格合理且質量至上的產品</a:t>
            </a:r>
            <a:r>
              <a:rPr lang="en-US" sz="28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。</a:t>
            </a:r>
          </a:p>
          <a:p>
            <a:pPr marL="1233400" lvl="2" indent="-411133" algn="l">
              <a:lnSpc>
                <a:spcPts val="3998"/>
              </a:lnSpc>
              <a:buFont typeface="Arial"/>
              <a:buChar char="⚬"/>
            </a:pPr>
            <a:r>
              <a:rPr lang="en-US" sz="2856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滿足市場需求並提升市場地位</a:t>
            </a:r>
            <a:r>
              <a:rPr lang="en-US" sz="2856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2924440" y="3846916"/>
            <a:ext cx="12439121" cy="4589190"/>
          </a:xfrm>
          <a:custGeom>
            <a:avLst/>
            <a:gdLst/>
            <a:ahLst/>
            <a:cxnLst/>
            <a:rect l="l" t="t" r="r" b="b"/>
            <a:pathLst>
              <a:path w="12439121" h="4589190">
                <a:moveTo>
                  <a:pt x="0" y="0"/>
                </a:moveTo>
                <a:lnTo>
                  <a:pt x="12439120" y="0"/>
                </a:lnTo>
                <a:lnTo>
                  <a:pt x="12439120" y="4589191"/>
                </a:lnTo>
                <a:lnTo>
                  <a:pt x="0" y="4589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3919280" y="1636188"/>
            <a:ext cx="1045065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工作分配</a:t>
            </a:r>
            <a:endParaRPr lang="en-US" sz="4766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7490" r="-48535" b="-17277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255514" y="2773954"/>
            <a:ext cx="8381807" cy="2643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Thank's</a:t>
            </a:r>
            <a:r>
              <a:rPr lang="en-US" sz="7530" b="1" spc="45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 For Watching!</a:t>
            </a:r>
          </a:p>
        </p:txBody>
      </p:sp>
      <p:sp>
        <p:nvSpPr>
          <p:cNvPr id="7" name="Freeform 7"/>
          <p:cNvSpPr/>
          <p:nvPr/>
        </p:nvSpPr>
        <p:spPr>
          <a:xfrm>
            <a:off x="2255514" y="6567091"/>
            <a:ext cx="2691209" cy="2691209"/>
          </a:xfrm>
          <a:custGeom>
            <a:avLst/>
            <a:gdLst/>
            <a:ahLst/>
            <a:cxnLst/>
            <a:rect l="l" t="t" r="r" b="b"/>
            <a:pathLst>
              <a:path w="2691209" h="2691209">
                <a:moveTo>
                  <a:pt x="0" y="0"/>
                </a:moveTo>
                <a:lnTo>
                  <a:pt x="2691209" y="0"/>
                </a:lnTo>
                <a:lnTo>
                  <a:pt x="2691209" y="2691209"/>
                </a:lnTo>
                <a:lnTo>
                  <a:pt x="0" y="269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562" b="-2177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47809" y="3223481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695107" y="4464376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405706" y="3223481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6553004" y="4464376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127129" y="324400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12274426" y="448490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836062" y="5934812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7983359" y="7175707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266418" y="3223481"/>
            <a:ext cx="2613061" cy="2273181"/>
            <a:chOff x="0" y="0"/>
            <a:chExt cx="991873" cy="862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 flipV="1">
            <a:off x="9413715" y="4464376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0696773" y="5934812"/>
            <a:ext cx="2613061" cy="2252658"/>
            <a:chOff x="0" y="0"/>
            <a:chExt cx="991873" cy="8550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10844071" y="7175707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695107" y="4731612"/>
            <a:ext cx="2318467" cy="46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動機與目的</a:t>
            </a:r>
            <a:endParaRPr lang="en-US" sz="27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009113" y="3365240"/>
            <a:ext cx="1690455" cy="9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53004" y="4731612"/>
            <a:ext cx="2318467" cy="46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系統流程</a:t>
            </a:r>
            <a:endParaRPr lang="en-US" sz="27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867010" y="3365240"/>
            <a:ext cx="1690455" cy="9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74426" y="4752135"/>
            <a:ext cx="2318467" cy="46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送餐系統</a:t>
            </a:r>
            <a:endParaRPr lang="en-US" sz="27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588432" y="3385763"/>
            <a:ext cx="1690455" cy="9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83359" y="7442943"/>
            <a:ext cx="2318467" cy="46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未來與展望</a:t>
            </a:r>
            <a:endParaRPr lang="en-US" sz="27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297365" y="6076571"/>
            <a:ext cx="1690455" cy="9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06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13715" y="4731612"/>
            <a:ext cx="2318467" cy="46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點餐系統</a:t>
            </a:r>
            <a:endParaRPr lang="en-US" sz="27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727721" y="3365240"/>
            <a:ext cx="1690455" cy="9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58077" y="6076571"/>
            <a:ext cx="1690455" cy="9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07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44071" y="7461993"/>
            <a:ext cx="2318467" cy="46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工作分配</a:t>
            </a:r>
            <a:endParaRPr lang="en-US" sz="27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4975351" y="5953862"/>
            <a:ext cx="2613061" cy="2252658"/>
            <a:chOff x="0" y="0"/>
            <a:chExt cx="991873" cy="85507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5122648" y="7194757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" name="TextBox 43"/>
          <p:cNvSpPr txBox="1"/>
          <p:nvPr/>
        </p:nvSpPr>
        <p:spPr>
          <a:xfrm>
            <a:off x="5122648" y="7461993"/>
            <a:ext cx="2318467" cy="46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時程規劃</a:t>
            </a:r>
            <a:endParaRPr lang="en-US" sz="27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436654" y="6095621"/>
            <a:ext cx="1690455" cy="9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435529" y="857250"/>
            <a:ext cx="7416941" cy="162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 dirty="0">
                <a:solidFill>
                  <a:srgbClr val="CFF4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swald Bold"/>
                <a:sym typeface="Oswald Bold"/>
              </a:rPr>
              <a:t>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75405" y="495387"/>
            <a:ext cx="7137191" cy="9296225"/>
          </a:xfrm>
          <a:custGeom>
            <a:avLst/>
            <a:gdLst/>
            <a:ahLst/>
            <a:cxnLst/>
            <a:rect l="l" t="t" r="r" b="b"/>
            <a:pathLst>
              <a:path w="7137191" h="9296225">
                <a:moveTo>
                  <a:pt x="0" y="0"/>
                </a:moveTo>
                <a:lnTo>
                  <a:pt x="7137190" y="0"/>
                </a:lnTo>
                <a:lnTo>
                  <a:pt x="7137190" y="9296226"/>
                </a:lnTo>
                <a:lnTo>
                  <a:pt x="0" y="9296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42261"/>
            <a:ext cx="25228168" cy="5802479"/>
          </a:xfrm>
          <a:custGeom>
            <a:avLst/>
            <a:gdLst/>
            <a:ahLst/>
            <a:cxnLst/>
            <a:rect l="l" t="t" r="r" b="b"/>
            <a:pathLst>
              <a:path w="25228168" h="5802479">
                <a:moveTo>
                  <a:pt x="0" y="0"/>
                </a:moveTo>
                <a:lnTo>
                  <a:pt x="25228168" y="0"/>
                </a:lnTo>
                <a:lnTo>
                  <a:pt x="25228168" y="5802478"/>
                </a:lnTo>
                <a:lnTo>
                  <a:pt x="0" y="5802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7331" y="433623"/>
            <a:ext cx="12253339" cy="9419754"/>
          </a:xfrm>
          <a:custGeom>
            <a:avLst/>
            <a:gdLst/>
            <a:ahLst/>
            <a:cxnLst/>
            <a:rect l="l" t="t" r="r" b="b"/>
            <a:pathLst>
              <a:path w="12253339" h="9419754">
                <a:moveTo>
                  <a:pt x="0" y="0"/>
                </a:moveTo>
                <a:lnTo>
                  <a:pt x="12253338" y="0"/>
                </a:lnTo>
                <a:lnTo>
                  <a:pt x="12253338" y="9419754"/>
                </a:lnTo>
                <a:lnTo>
                  <a:pt x="0" y="9419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484111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760590" y="-126462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-950999" y="8484111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284" r="284"/>
          <a:stretch>
            <a:fillRect/>
          </a:stretch>
        </p:blipFill>
        <p:spPr>
          <a:xfrm>
            <a:off x="3386367" y="2547967"/>
            <a:ext cx="12200605" cy="67103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17684" y="770993"/>
            <a:ext cx="6235170" cy="95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成果展示</a:t>
            </a:r>
            <a:endParaRPr lang="en-US" sz="657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51168" y="952285"/>
            <a:ext cx="57855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</a:rPr>
              <a:t>地圖掃描</a:t>
            </a:r>
            <a:endParaRPr lang="en-US" sz="33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57200"/>
            <a:ext cx="18288000" cy="9372600"/>
          </a:xfrm>
          <a:custGeom>
            <a:avLst/>
            <a:gdLst/>
            <a:ahLst/>
            <a:cxnLst/>
            <a:rect l="l" t="t" r="r" b="b"/>
            <a:pathLst>
              <a:path w="18288000" h="9372600">
                <a:moveTo>
                  <a:pt x="0" y="0"/>
                </a:moveTo>
                <a:lnTo>
                  <a:pt x="18288000" y="0"/>
                </a:lnTo>
                <a:lnTo>
                  <a:pt x="18288000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4617" y="79075"/>
            <a:ext cx="16768665" cy="10207925"/>
          </a:xfrm>
          <a:custGeom>
            <a:avLst/>
            <a:gdLst/>
            <a:ahLst/>
            <a:cxnLst/>
            <a:rect l="l" t="t" r="r" b="b"/>
            <a:pathLst>
              <a:path w="16768665" h="10207925">
                <a:moveTo>
                  <a:pt x="0" y="0"/>
                </a:moveTo>
                <a:lnTo>
                  <a:pt x="16768664" y="0"/>
                </a:lnTo>
                <a:lnTo>
                  <a:pt x="16768664" y="10207925"/>
                </a:lnTo>
                <a:lnTo>
                  <a:pt x="0" y="10207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07AF1A-1B73-70A4-CB4F-B6BD9F0A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C43D4A-E1B7-CDAC-3B0C-40968514E99C}"/>
              </a:ext>
            </a:extLst>
          </p:cNvPr>
          <p:cNvSpPr/>
          <p:nvPr/>
        </p:nvSpPr>
        <p:spPr>
          <a:xfrm>
            <a:off x="-5351969" y="7618556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FE6E09-40F5-7435-AD55-FC6DA5669BEC}"/>
              </a:ext>
            </a:extLst>
          </p:cNvPr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D814CDB-A0D4-6DA7-A760-1A493D2E46B0}"/>
              </a:ext>
            </a:extLst>
          </p:cNvPr>
          <p:cNvGrpSpPr/>
          <p:nvPr/>
        </p:nvGrpSpPr>
        <p:grpSpPr>
          <a:xfrm>
            <a:off x="10507462" y="2596363"/>
            <a:ext cx="2264397" cy="870073"/>
            <a:chOff x="0" y="0"/>
            <a:chExt cx="596384" cy="22915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F9D149-A9F6-471D-CB1E-627B6D24B241}"/>
                </a:ext>
              </a:extLst>
            </p:cNvPr>
            <p:cNvSpPr/>
            <p:nvPr/>
          </p:nvSpPr>
          <p:spPr>
            <a:xfrm>
              <a:off x="0" y="0"/>
              <a:ext cx="596384" cy="229155"/>
            </a:xfrm>
            <a:custGeom>
              <a:avLst/>
              <a:gdLst/>
              <a:ahLst/>
              <a:cxnLst/>
              <a:rect l="l" t="t" r="r" b="b"/>
              <a:pathLst>
                <a:path w="596384" h="229155">
                  <a:moveTo>
                    <a:pt x="68380" y="0"/>
                  </a:moveTo>
                  <a:lnTo>
                    <a:pt x="528005" y="0"/>
                  </a:lnTo>
                  <a:cubicBezTo>
                    <a:pt x="546140" y="0"/>
                    <a:pt x="563533" y="7204"/>
                    <a:pt x="576356" y="20028"/>
                  </a:cubicBezTo>
                  <a:cubicBezTo>
                    <a:pt x="589180" y="32852"/>
                    <a:pt x="596384" y="50244"/>
                    <a:pt x="596384" y="68380"/>
                  </a:cubicBezTo>
                  <a:lnTo>
                    <a:pt x="596384" y="160775"/>
                  </a:lnTo>
                  <a:cubicBezTo>
                    <a:pt x="596384" y="198540"/>
                    <a:pt x="565770" y="229155"/>
                    <a:pt x="528005" y="229155"/>
                  </a:cubicBezTo>
                  <a:lnTo>
                    <a:pt x="68380" y="229155"/>
                  </a:lnTo>
                  <a:cubicBezTo>
                    <a:pt x="50244" y="229155"/>
                    <a:pt x="32852" y="221951"/>
                    <a:pt x="20028" y="209127"/>
                  </a:cubicBezTo>
                  <a:cubicBezTo>
                    <a:pt x="7204" y="196303"/>
                    <a:pt x="0" y="178911"/>
                    <a:pt x="0" y="160775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FB5673D-914E-4A41-DD2C-907321FFBF3F}"/>
                </a:ext>
              </a:extLst>
            </p:cNvPr>
            <p:cNvSpPr txBox="1"/>
            <p:nvPr/>
          </p:nvSpPr>
          <p:spPr>
            <a:xfrm>
              <a:off x="0" y="-38100"/>
              <a:ext cx="59638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AMCL  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定位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663225E-9BB3-5E1E-D384-3EFCA525503B}"/>
              </a:ext>
            </a:extLst>
          </p:cNvPr>
          <p:cNvGrpSpPr/>
          <p:nvPr/>
        </p:nvGrpSpPr>
        <p:grpSpPr>
          <a:xfrm>
            <a:off x="13000459" y="2596363"/>
            <a:ext cx="3231725" cy="870073"/>
            <a:chOff x="0" y="0"/>
            <a:chExt cx="851154" cy="22915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A99C0D4-9D95-7455-4EDE-29F71C2BDE0A}"/>
                </a:ext>
              </a:extLst>
            </p:cNvPr>
            <p:cNvSpPr/>
            <p:nvPr/>
          </p:nvSpPr>
          <p:spPr>
            <a:xfrm>
              <a:off x="0" y="0"/>
              <a:ext cx="851154" cy="229155"/>
            </a:xfrm>
            <a:custGeom>
              <a:avLst/>
              <a:gdLst/>
              <a:ahLst/>
              <a:cxnLst/>
              <a:rect l="l" t="t" r="r" b="b"/>
              <a:pathLst>
                <a:path w="851154" h="229155">
                  <a:moveTo>
                    <a:pt x="47912" y="0"/>
                  </a:moveTo>
                  <a:lnTo>
                    <a:pt x="803242" y="0"/>
                  </a:lnTo>
                  <a:cubicBezTo>
                    <a:pt x="829703" y="0"/>
                    <a:pt x="851154" y="21451"/>
                    <a:pt x="851154" y="47912"/>
                  </a:cubicBezTo>
                  <a:lnTo>
                    <a:pt x="851154" y="181243"/>
                  </a:lnTo>
                  <a:cubicBezTo>
                    <a:pt x="851154" y="207704"/>
                    <a:pt x="829703" y="229155"/>
                    <a:pt x="803242" y="229155"/>
                  </a:cubicBezTo>
                  <a:lnTo>
                    <a:pt x="47912" y="229155"/>
                  </a:lnTo>
                  <a:cubicBezTo>
                    <a:pt x="21451" y="229155"/>
                    <a:pt x="0" y="207704"/>
                    <a:pt x="0" y="181243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A4D0F11-0E4A-D7F4-52AC-14C1E1797951}"/>
                </a:ext>
              </a:extLst>
            </p:cNvPr>
            <p:cNvSpPr txBox="1"/>
            <p:nvPr/>
          </p:nvSpPr>
          <p:spPr>
            <a:xfrm>
              <a:off x="0" y="-38100"/>
              <a:ext cx="85115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Move_base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 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導航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B43573E-5828-FAFC-F102-68E6CC4E0EB2}"/>
              </a:ext>
            </a:extLst>
          </p:cNvPr>
          <p:cNvGrpSpPr/>
          <p:nvPr/>
        </p:nvGrpSpPr>
        <p:grpSpPr>
          <a:xfrm>
            <a:off x="6214584" y="2596363"/>
            <a:ext cx="4064278" cy="870073"/>
            <a:chOff x="0" y="0"/>
            <a:chExt cx="1070427" cy="22915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A4A2E75-81DA-DA78-6B43-FB7BBAE07451}"/>
                </a:ext>
              </a:extLst>
            </p:cNvPr>
            <p:cNvSpPr/>
            <p:nvPr/>
          </p:nvSpPr>
          <p:spPr>
            <a:xfrm>
              <a:off x="0" y="0"/>
              <a:ext cx="1070427" cy="229155"/>
            </a:xfrm>
            <a:custGeom>
              <a:avLst/>
              <a:gdLst/>
              <a:ahLst/>
              <a:cxnLst/>
              <a:rect l="l" t="t" r="r" b="b"/>
              <a:pathLst>
                <a:path w="1070427" h="229155">
                  <a:moveTo>
                    <a:pt x="38097" y="0"/>
                  </a:moveTo>
                  <a:lnTo>
                    <a:pt x="1032330" y="0"/>
                  </a:lnTo>
                  <a:cubicBezTo>
                    <a:pt x="1053370" y="0"/>
                    <a:pt x="1070427" y="17057"/>
                    <a:pt x="1070427" y="38097"/>
                  </a:cubicBezTo>
                  <a:lnTo>
                    <a:pt x="1070427" y="191058"/>
                  </a:lnTo>
                  <a:cubicBezTo>
                    <a:pt x="1070427" y="201162"/>
                    <a:pt x="1066413" y="210852"/>
                    <a:pt x="1059269" y="217997"/>
                  </a:cubicBezTo>
                  <a:cubicBezTo>
                    <a:pt x="1052124" y="225141"/>
                    <a:pt x="1042434" y="229155"/>
                    <a:pt x="1032330" y="229155"/>
                  </a:cubicBezTo>
                  <a:lnTo>
                    <a:pt x="38097" y="229155"/>
                  </a:lnTo>
                  <a:cubicBezTo>
                    <a:pt x="27993" y="229155"/>
                    <a:pt x="18303" y="225141"/>
                    <a:pt x="11158" y="217997"/>
                  </a:cubicBezTo>
                  <a:cubicBezTo>
                    <a:pt x="4014" y="210852"/>
                    <a:pt x="0" y="201162"/>
                    <a:pt x="0" y="191058"/>
                  </a:cubicBezTo>
                  <a:lnTo>
                    <a:pt x="0" y="38097"/>
                  </a:lnTo>
                  <a:cubicBezTo>
                    <a:pt x="0" y="27993"/>
                    <a:pt x="4014" y="18303"/>
                    <a:pt x="11158" y="11158"/>
                  </a:cubicBezTo>
                  <a:cubicBezTo>
                    <a:pt x="18303" y="4014"/>
                    <a:pt x="27993" y="0"/>
                    <a:pt x="38097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55EE692-4630-6E1F-0777-80813796838C}"/>
                </a:ext>
              </a:extLst>
            </p:cNvPr>
            <p:cNvSpPr txBox="1"/>
            <p:nvPr/>
          </p:nvSpPr>
          <p:spPr>
            <a:xfrm>
              <a:off x="0" y="-38100"/>
              <a:ext cx="1070427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Slam 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Gmapping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(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建圖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B75AF3E-C4F7-DBF7-CBFB-00C29224170F}"/>
              </a:ext>
            </a:extLst>
          </p:cNvPr>
          <p:cNvGrpSpPr/>
          <p:nvPr/>
        </p:nvGrpSpPr>
        <p:grpSpPr>
          <a:xfrm>
            <a:off x="3717929" y="2596363"/>
            <a:ext cx="2264397" cy="870073"/>
            <a:chOff x="0" y="0"/>
            <a:chExt cx="596384" cy="229155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EF1226B-E280-7F54-22F0-CF04AB901BC1}"/>
                </a:ext>
              </a:extLst>
            </p:cNvPr>
            <p:cNvSpPr/>
            <p:nvPr/>
          </p:nvSpPr>
          <p:spPr>
            <a:xfrm>
              <a:off x="0" y="0"/>
              <a:ext cx="596384" cy="229155"/>
            </a:xfrm>
            <a:custGeom>
              <a:avLst/>
              <a:gdLst/>
              <a:ahLst/>
              <a:cxnLst/>
              <a:rect l="l" t="t" r="r" b="b"/>
              <a:pathLst>
                <a:path w="596384" h="229155">
                  <a:moveTo>
                    <a:pt x="68380" y="0"/>
                  </a:moveTo>
                  <a:lnTo>
                    <a:pt x="528005" y="0"/>
                  </a:lnTo>
                  <a:cubicBezTo>
                    <a:pt x="546140" y="0"/>
                    <a:pt x="563533" y="7204"/>
                    <a:pt x="576356" y="20028"/>
                  </a:cubicBezTo>
                  <a:cubicBezTo>
                    <a:pt x="589180" y="32852"/>
                    <a:pt x="596384" y="50244"/>
                    <a:pt x="596384" y="68380"/>
                  </a:cubicBezTo>
                  <a:lnTo>
                    <a:pt x="596384" y="160775"/>
                  </a:lnTo>
                  <a:cubicBezTo>
                    <a:pt x="596384" y="198540"/>
                    <a:pt x="565770" y="229155"/>
                    <a:pt x="528005" y="229155"/>
                  </a:cubicBezTo>
                  <a:lnTo>
                    <a:pt x="68380" y="229155"/>
                  </a:lnTo>
                  <a:cubicBezTo>
                    <a:pt x="50244" y="229155"/>
                    <a:pt x="32852" y="221951"/>
                    <a:pt x="20028" y="209127"/>
                  </a:cubicBezTo>
                  <a:cubicBezTo>
                    <a:pt x="7204" y="196303"/>
                    <a:pt x="0" y="178911"/>
                    <a:pt x="0" y="160775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508BC2">
                <a:alpha val="49804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38A5722-D7C0-B2BF-ACF1-48CB6CF0A9D9}"/>
                </a:ext>
              </a:extLst>
            </p:cNvPr>
            <p:cNvSpPr txBox="1"/>
            <p:nvPr/>
          </p:nvSpPr>
          <p:spPr>
            <a:xfrm>
              <a:off x="0" y="-38100"/>
              <a:ext cx="596384" cy="267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EKF(</a:t>
              </a:r>
              <a:r>
                <a:rPr lang="en-US" sz="2599" dirty="0" err="1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數據融合</a:t>
              </a:r>
              <a:r>
                <a:rPr lang="en-US" sz="2599" dirty="0">
                  <a:solidFill>
                    <a:srgbClr val="FFFFFF">
                      <a:alpha val="49804"/>
                    </a:srgb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89E73B8-39EA-1148-6B67-4FC44FC0C4D5}"/>
              </a:ext>
            </a:extLst>
          </p:cNvPr>
          <p:cNvSpPr/>
          <p:nvPr/>
        </p:nvSpPr>
        <p:spPr>
          <a:xfrm>
            <a:off x="9404130" y="5143500"/>
            <a:ext cx="6828053" cy="3652237"/>
          </a:xfrm>
          <a:custGeom>
            <a:avLst/>
            <a:gdLst/>
            <a:ahLst/>
            <a:cxnLst/>
            <a:rect l="l" t="t" r="r" b="b"/>
            <a:pathLst>
              <a:path w="6828053" h="3652237">
                <a:moveTo>
                  <a:pt x="0" y="0"/>
                </a:moveTo>
                <a:lnTo>
                  <a:pt x="6828053" y="0"/>
                </a:lnTo>
                <a:lnTo>
                  <a:pt x="6828053" y="3652237"/>
                </a:lnTo>
                <a:lnTo>
                  <a:pt x="0" y="3652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471" r="-3029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6D9D833-9552-6C9A-62CB-76C242420F7F}"/>
              </a:ext>
            </a:extLst>
          </p:cNvPr>
          <p:cNvSpPr/>
          <p:nvPr/>
        </p:nvSpPr>
        <p:spPr>
          <a:xfrm>
            <a:off x="1267871" y="5157929"/>
            <a:ext cx="7406663" cy="3601411"/>
          </a:xfrm>
          <a:custGeom>
            <a:avLst/>
            <a:gdLst/>
            <a:ahLst/>
            <a:cxnLst/>
            <a:rect l="l" t="t" r="r" b="b"/>
            <a:pathLst>
              <a:path w="7406663" h="3601411">
                <a:moveTo>
                  <a:pt x="0" y="0"/>
                </a:moveTo>
                <a:lnTo>
                  <a:pt x="7406662" y="0"/>
                </a:lnTo>
                <a:lnTo>
                  <a:pt x="7406662" y="3601411"/>
                </a:lnTo>
                <a:lnTo>
                  <a:pt x="0" y="360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9" t="-9186" r="-49353" b="-4967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1390BD0-6F99-A2EE-1FF1-07F104AEAEA9}"/>
              </a:ext>
            </a:extLst>
          </p:cNvPr>
          <p:cNvSpPr txBox="1"/>
          <p:nvPr/>
        </p:nvSpPr>
        <p:spPr>
          <a:xfrm>
            <a:off x="1028700" y="1028700"/>
            <a:ext cx="7379368" cy="73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技術配置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(</a:t>
            </a:r>
            <a:r>
              <a:rPr lang="en-US" sz="4766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自主送餐導航車</a:t>
            </a:r>
            <a:r>
              <a:rPr lang="en-US" sz="4766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)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FB4487D-89C8-F4B5-0D0D-9CAB4993265D}"/>
              </a:ext>
            </a:extLst>
          </p:cNvPr>
          <p:cNvSpPr txBox="1"/>
          <p:nvPr/>
        </p:nvSpPr>
        <p:spPr>
          <a:xfrm>
            <a:off x="2055817" y="2726078"/>
            <a:ext cx="1252538" cy="529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287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運算層</a:t>
            </a:r>
            <a:endParaRPr lang="en-US" sz="3287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4D56E3F-45F0-E49B-443A-CF091A8E2EEA}"/>
              </a:ext>
            </a:extLst>
          </p:cNvPr>
          <p:cNvSpPr txBox="1"/>
          <p:nvPr/>
        </p:nvSpPr>
        <p:spPr>
          <a:xfrm>
            <a:off x="3644471" y="4632628"/>
            <a:ext cx="3049887" cy="426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Slam</a:t>
            </a:r>
            <a:r>
              <a:rPr lang="zh-TW" alt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 </a:t>
            </a:r>
            <a:r>
              <a:rPr lang="en-US" sz="259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Gmapping</a:t>
            </a:r>
            <a:endParaRPr lang="en-US" sz="259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4880298-278E-B7E8-E1B7-C86B27DD43F0}"/>
              </a:ext>
            </a:extLst>
          </p:cNvPr>
          <p:cNvSpPr txBox="1"/>
          <p:nvPr/>
        </p:nvSpPr>
        <p:spPr>
          <a:xfrm>
            <a:off x="11383379" y="4632629"/>
            <a:ext cx="3910995" cy="42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Slam Cartographer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D3CBABA-6A4F-893E-B05F-08A853865397}"/>
              </a:ext>
            </a:extLst>
          </p:cNvPr>
          <p:cNvSpPr txBox="1"/>
          <p:nvPr/>
        </p:nvSpPr>
        <p:spPr>
          <a:xfrm>
            <a:off x="8800967" y="4632629"/>
            <a:ext cx="475804" cy="42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7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V.S</a:t>
            </a:r>
          </a:p>
        </p:txBody>
      </p:sp>
    </p:spTree>
    <p:extLst>
      <p:ext uri="{BB962C8B-B14F-4D97-AF65-F5344CB8AC3E}">
        <p14:creationId xmlns:p14="http://schemas.microsoft.com/office/powerpoint/2010/main" val="34526131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502016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56808" y="3353317"/>
            <a:ext cx="11099378" cy="5565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2"/>
              </a:lnSpc>
            </a:pPr>
            <a:r>
              <a:rPr lang="en-US" sz="3538" spc="346" dirty="0" err="1">
                <a:solidFill>
                  <a:srgbClr val="F5FFF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無人送餐服務迅速崛起，我們想透過AI自動送餐車，提高咖啡廳的服務效率縮短等候時間，提升消費者體驗</a:t>
            </a:r>
            <a:r>
              <a:rPr lang="en-US" sz="3538" spc="346" dirty="0">
                <a:solidFill>
                  <a:srgbClr val="F5FFF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。</a:t>
            </a:r>
          </a:p>
          <a:p>
            <a:pPr algn="l">
              <a:lnSpc>
                <a:spcPts val="4882"/>
              </a:lnSpc>
            </a:pPr>
            <a:endParaRPr lang="en-US" sz="3538" spc="346" dirty="0">
              <a:solidFill>
                <a:srgbClr val="F5FFF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  <a:p>
            <a:pPr algn="l">
              <a:lnSpc>
                <a:spcPts val="4882"/>
              </a:lnSpc>
            </a:pPr>
            <a:r>
              <a:rPr lang="en-US" sz="3538" spc="346" dirty="0" err="1">
                <a:solidFill>
                  <a:srgbClr val="F5FFF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並且實現人機互動，使用語音向機器人點餐</a:t>
            </a:r>
            <a:endParaRPr lang="en-US" sz="3538" spc="346" dirty="0">
              <a:solidFill>
                <a:srgbClr val="F5FFF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  <a:p>
            <a:pPr algn="l">
              <a:lnSpc>
                <a:spcPts val="4882"/>
              </a:lnSpc>
            </a:pPr>
            <a:endParaRPr lang="en-US" sz="3538" spc="346" dirty="0">
              <a:solidFill>
                <a:srgbClr val="F5FFF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  <a:p>
            <a:pPr algn="l">
              <a:lnSpc>
                <a:spcPts val="4882"/>
              </a:lnSpc>
            </a:pPr>
            <a:r>
              <a:rPr lang="en-US" sz="3538" spc="346" dirty="0" err="1">
                <a:solidFill>
                  <a:srgbClr val="F5FFF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為未來在更廣泛的商業和教育場景中推廣無人送餐服務奠定基礎</a:t>
            </a:r>
            <a:r>
              <a:rPr lang="en-US" sz="3538" spc="346" dirty="0">
                <a:solidFill>
                  <a:srgbClr val="F5FFF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。</a:t>
            </a:r>
          </a:p>
          <a:p>
            <a:pPr algn="l">
              <a:lnSpc>
                <a:spcPts val="4192"/>
              </a:lnSpc>
            </a:pPr>
            <a:endParaRPr lang="en-US" sz="3538" spc="346" dirty="0">
              <a:solidFill>
                <a:srgbClr val="F5FFF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38903" y="1613538"/>
            <a:ext cx="8457192" cy="95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動機與目的</a:t>
            </a:r>
            <a:endParaRPr lang="en-US" sz="657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85653" y="909522"/>
            <a:ext cx="4387767" cy="6895231"/>
            <a:chOff x="0" y="0"/>
            <a:chExt cx="973718" cy="1530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3718" cy="1530166"/>
            </a:xfrm>
            <a:custGeom>
              <a:avLst/>
              <a:gdLst/>
              <a:ahLst/>
              <a:cxnLst/>
              <a:rect l="l" t="t" r="r" b="b"/>
              <a:pathLst>
                <a:path w="973718" h="1530166">
                  <a:moveTo>
                    <a:pt x="70577" y="0"/>
                  </a:moveTo>
                  <a:lnTo>
                    <a:pt x="903141" y="0"/>
                  </a:lnTo>
                  <a:cubicBezTo>
                    <a:pt x="942120" y="0"/>
                    <a:pt x="973718" y="31599"/>
                    <a:pt x="973718" y="70577"/>
                  </a:cubicBezTo>
                  <a:lnTo>
                    <a:pt x="973718" y="1459588"/>
                  </a:lnTo>
                  <a:cubicBezTo>
                    <a:pt x="973718" y="1498567"/>
                    <a:pt x="942120" y="1530166"/>
                    <a:pt x="903141" y="1530166"/>
                  </a:cubicBezTo>
                  <a:lnTo>
                    <a:pt x="70577" y="1530166"/>
                  </a:lnTo>
                  <a:cubicBezTo>
                    <a:pt x="31599" y="1530166"/>
                    <a:pt x="0" y="1498567"/>
                    <a:pt x="0" y="1459588"/>
                  </a:cubicBezTo>
                  <a:lnTo>
                    <a:pt x="0" y="70577"/>
                  </a:lnTo>
                  <a:cubicBezTo>
                    <a:pt x="0" y="31599"/>
                    <a:pt x="31599" y="0"/>
                    <a:pt x="70577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73718" cy="1568266"/>
            </a:xfrm>
            <a:prstGeom prst="rect">
              <a:avLst/>
            </a:prstGeom>
          </p:spPr>
          <p:txBody>
            <a:bodyPr lIns="60290" tIns="60290" rIns="60290" bIns="60290" rtlCol="0" anchor="ctr"/>
            <a:lstStyle/>
            <a:p>
              <a:pPr algn="ctr">
                <a:lnSpc>
                  <a:spcPts val="2605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28719" y="1269021"/>
            <a:ext cx="4124244" cy="949686"/>
            <a:chOff x="0" y="0"/>
            <a:chExt cx="915238" cy="2107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5238" cy="210751"/>
            </a:xfrm>
            <a:custGeom>
              <a:avLst/>
              <a:gdLst/>
              <a:ahLst/>
              <a:cxnLst/>
              <a:rect l="l" t="t" r="r" b="b"/>
              <a:pathLst>
                <a:path w="915238" h="210751">
                  <a:moveTo>
                    <a:pt x="95736" y="0"/>
                  </a:moveTo>
                  <a:lnTo>
                    <a:pt x="819502" y="0"/>
                  </a:lnTo>
                  <a:cubicBezTo>
                    <a:pt x="844893" y="0"/>
                    <a:pt x="869243" y="10086"/>
                    <a:pt x="887197" y="28040"/>
                  </a:cubicBezTo>
                  <a:cubicBezTo>
                    <a:pt x="905151" y="45994"/>
                    <a:pt x="915238" y="70345"/>
                    <a:pt x="915238" y="95736"/>
                  </a:cubicBezTo>
                  <a:lnTo>
                    <a:pt x="915238" y="115015"/>
                  </a:lnTo>
                  <a:cubicBezTo>
                    <a:pt x="915238" y="140406"/>
                    <a:pt x="905151" y="164757"/>
                    <a:pt x="887197" y="182711"/>
                  </a:cubicBezTo>
                  <a:cubicBezTo>
                    <a:pt x="869243" y="200665"/>
                    <a:pt x="844893" y="210751"/>
                    <a:pt x="819502" y="210751"/>
                  </a:cubicBezTo>
                  <a:lnTo>
                    <a:pt x="95736" y="210751"/>
                  </a:lnTo>
                  <a:cubicBezTo>
                    <a:pt x="70345" y="210751"/>
                    <a:pt x="45994" y="200665"/>
                    <a:pt x="28040" y="182711"/>
                  </a:cubicBezTo>
                  <a:cubicBezTo>
                    <a:pt x="10086" y="164757"/>
                    <a:pt x="0" y="140406"/>
                    <a:pt x="0" y="115015"/>
                  </a:cubicBezTo>
                  <a:lnTo>
                    <a:pt x="0" y="95736"/>
                  </a:lnTo>
                  <a:cubicBezTo>
                    <a:pt x="0" y="70345"/>
                    <a:pt x="10086" y="45994"/>
                    <a:pt x="28040" y="28040"/>
                  </a:cubicBezTo>
                  <a:cubicBezTo>
                    <a:pt x="45994" y="10086"/>
                    <a:pt x="70345" y="0"/>
                    <a:pt x="95736" y="0"/>
                  </a:cubicBezTo>
                  <a:close/>
                </a:path>
              </a:pathLst>
            </a:custGeom>
            <a:solidFill>
              <a:srgbClr val="F5FF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15238" cy="248851"/>
            </a:xfrm>
            <a:prstGeom prst="rect">
              <a:avLst/>
            </a:prstGeom>
          </p:spPr>
          <p:txBody>
            <a:bodyPr lIns="60290" tIns="60290" rIns="60290" bIns="60290" rtlCol="0" anchor="ctr"/>
            <a:lstStyle/>
            <a:p>
              <a:pPr algn="ctr">
                <a:lnSpc>
                  <a:spcPts val="2605"/>
                </a:lnSpc>
              </a:pPr>
              <a:r>
                <a:rPr lang="en-US" sz="1887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店員將餐點放至機器人置物籃上</a:t>
              </a:r>
              <a:endParaRPr lang="en-US" sz="1887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06110" y="2952469"/>
            <a:ext cx="4124244" cy="949686"/>
            <a:chOff x="0" y="0"/>
            <a:chExt cx="915238" cy="2107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5238" cy="210751"/>
            </a:xfrm>
            <a:custGeom>
              <a:avLst/>
              <a:gdLst/>
              <a:ahLst/>
              <a:cxnLst/>
              <a:rect l="l" t="t" r="r" b="b"/>
              <a:pathLst>
                <a:path w="915238" h="210751">
                  <a:moveTo>
                    <a:pt x="95736" y="0"/>
                  </a:moveTo>
                  <a:lnTo>
                    <a:pt x="819502" y="0"/>
                  </a:lnTo>
                  <a:cubicBezTo>
                    <a:pt x="844893" y="0"/>
                    <a:pt x="869243" y="10086"/>
                    <a:pt x="887197" y="28040"/>
                  </a:cubicBezTo>
                  <a:cubicBezTo>
                    <a:pt x="905151" y="45994"/>
                    <a:pt x="915238" y="70345"/>
                    <a:pt x="915238" y="95736"/>
                  </a:cubicBezTo>
                  <a:lnTo>
                    <a:pt x="915238" y="115015"/>
                  </a:lnTo>
                  <a:cubicBezTo>
                    <a:pt x="915238" y="140406"/>
                    <a:pt x="905151" y="164757"/>
                    <a:pt x="887197" y="182711"/>
                  </a:cubicBezTo>
                  <a:cubicBezTo>
                    <a:pt x="869243" y="200665"/>
                    <a:pt x="844893" y="210751"/>
                    <a:pt x="819502" y="210751"/>
                  </a:cubicBezTo>
                  <a:lnTo>
                    <a:pt x="95736" y="210751"/>
                  </a:lnTo>
                  <a:cubicBezTo>
                    <a:pt x="70345" y="210751"/>
                    <a:pt x="45994" y="200665"/>
                    <a:pt x="28040" y="182711"/>
                  </a:cubicBezTo>
                  <a:cubicBezTo>
                    <a:pt x="10086" y="164757"/>
                    <a:pt x="0" y="140406"/>
                    <a:pt x="0" y="115015"/>
                  </a:cubicBezTo>
                  <a:lnTo>
                    <a:pt x="0" y="95736"/>
                  </a:lnTo>
                  <a:cubicBezTo>
                    <a:pt x="0" y="70345"/>
                    <a:pt x="10086" y="45994"/>
                    <a:pt x="28040" y="28040"/>
                  </a:cubicBezTo>
                  <a:cubicBezTo>
                    <a:pt x="45994" y="10086"/>
                    <a:pt x="70345" y="0"/>
                    <a:pt x="95736" y="0"/>
                  </a:cubicBezTo>
                  <a:close/>
                </a:path>
              </a:pathLst>
            </a:custGeom>
            <a:solidFill>
              <a:srgbClr val="F5FF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15238" cy="248851"/>
            </a:xfrm>
            <a:prstGeom prst="rect">
              <a:avLst/>
            </a:prstGeom>
          </p:spPr>
          <p:txBody>
            <a:bodyPr lIns="60290" tIns="60290" rIns="60290" bIns="60290" rtlCol="0" anchor="ctr"/>
            <a:lstStyle/>
            <a:p>
              <a:pPr algn="ctr">
                <a:lnSpc>
                  <a:spcPts val="2605"/>
                </a:lnSpc>
              </a:pPr>
              <a:r>
                <a:rPr lang="en-US" sz="1887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按下出發使機器人前往指定桌號</a:t>
              </a:r>
              <a:endParaRPr lang="en-US" sz="1887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06110" y="4701183"/>
            <a:ext cx="4101635" cy="949686"/>
            <a:chOff x="0" y="0"/>
            <a:chExt cx="910220" cy="2107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0220" cy="210751"/>
            </a:xfrm>
            <a:custGeom>
              <a:avLst/>
              <a:gdLst/>
              <a:ahLst/>
              <a:cxnLst/>
              <a:rect l="l" t="t" r="r" b="b"/>
              <a:pathLst>
                <a:path w="910220" h="210751">
                  <a:moveTo>
                    <a:pt x="96264" y="0"/>
                  </a:moveTo>
                  <a:lnTo>
                    <a:pt x="813957" y="0"/>
                  </a:lnTo>
                  <a:cubicBezTo>
                    <a:pt x="839488" y="0"/>
                    <a:pt x="863973" y="10142"/>
                    <a:pt x="882025" y="28195"/>
                  </a:cubicBezTo>
                  <a:cubicBezTo>
                    <a:pt x="900078" y="46248"/>
                    <a:pt x="910220" y="70733"/>
                    <a:pt x="910220" y="96264"/>
                  </a:cubicBezTo>
                  <a:lnTo>
                    <a:pt x="910220" y="114487"/>
                  </a:lnTo>
                  <a:cubicBezTo>
                    <a:pt x="910220" y="167652"/>
                    <a:pt x="867122" y="210751"/>
                    <a:pt x="813957" y="210751"/>
                  </a:cubicBezTo>
                  <a:lnTo>
                    <a:pt x="96264" y="210751"/>
                  </a:lnTo>
                  <a:cubicBezTo>
                    <a:pt x="43099" y="210751"/>
                    <a:pt x="0" y="167652"/>
                    <a:pt x="0" y="114487"/>
                  </a:cubicBezTo>
                  <a:lnTo>
                    <a:pt x="0" y="96264"/>
                  </a:lnTo>
                  <a:cubicBezTo>
                    <a:pt x="0" y="43099"/>
                    <a:pt x="43099" y="0"/>
                    <a:pt x="96264" y="0"/>
                  </a:cubicBezTo>
                  <a:close/>
                </a:path>
              </a:pathLst>
            </a:custGeom>
            <a:solidFill>
              <a:srgbClr val="F5FF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10220" cy="248851"/>
            </a:xfrm>
            <a:prstGeom prst="rect">
              <a:avLst/>
            </a:prstGeom>
          </p:spPr>
          <p:txBody>
            <a:bodyPr lIns="60290" tIns="60290" rIns="60290" bIns="60290" rtlCol="0" anchor="ctr"/>
            <a:lstStyle/>
            <a:p>
              <a:pPr algn="ctr">
                <a:lnSpc>
                  <a:spcPts val="2605"/>
                </a:lnSpc>
              </a:pPr>
              <a:r>
                <a:rPr lang="en-US" sz="1887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機器人沿路進行自主避障</a:t>
              </a:r>
              <a:endParaRPr lang="en-US" sz="1887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06110" y="6495567"/>
            <a:ext cx="4124244" cy="949686"/>
            <a:chOff x="0" y="0"/>
            <a:chExt cx="915238" cy="2107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5238" cy="210751"/>
            </a:xfrm>
            <a:custGeom>
              <a:avLst/>
              <a:gdLst/>
              <a:ahLst/>
              <a:cxnLst/>
              <a:rect l="l" t="t" r="r" b="b"/>
              <a:pathLst>
                <a:path w="915238" h="210751">
                  <a:moveTo>
                    <a:pt x="95736" y="0"/>
                  </a:moveTo>
                  <a:lnTo>
                    <a:pt x="819502" y="0"/>
                  </a:lnTo>
                  <a:cubicBezTo>
                    <a:pt x="844893" y="0"/>
                    <a:pt x="869243" y="10086"/>
                    <a:pt x="887197" y="28040"/>
                  </a:cubicBezTo>
                  <a:cubicBezTo>
                    <a:pt x="905151" y="45994"/>
                    <a:pt x="915238" y="70345"/>
                    <a:pt x="915238" y="95736"/>
                  </a:cubicBezTo>
                  <a:lnTo>
                    <a:pt x="915238" y="115015"/>
                  </a:lnTo>
                  <a:cubicBezTo>
                    <a:pt x="915238" y="140406"/>
                    <a:pt x="905151" y="164757"/>
                    <a:pt x="887197" y="182711"/>
                  </a:cubicBezTo>
                  <a:cubicBezTo>
                    <a:pt x="869243" y="200665"/>
                    <a:pt x="844893" y="210751"/>
                    <a:pt x="819502" y="210751"/>
                  </a:cubicBezTo>
                  <a:lnTo>
                    <a:pt x="95736" y="210751"/>
                  </a:lnTo>
                  <a:cubicBezTo>
                    <a:pt x="70345" y="210751"/>
                    <a:pt x="45994" y="200665"/>
                    <a:pt x="28040" y="182711"/>
                  </a:cubicBezTo>
                  <a:cubicBezTo>
                    <a:pt x="10086" y="164757"/>
                    <a:pt x="0" y="140406"/>
                    <a:pt x="0" y="115015"/>
                  </a:cubicBezTo>
                  <a:lnTo>
                    <a:pt x="0" y="95736"/>
                  </a:lnTo>
                  <a:cubicBezTo>
                    <a:pt x="0" y="70345"/>
                    <a:pt x="10086" y="45994"/>
                    <a:pt x="28040" y="28040"/>
                  </a:cubicBezTo>
                  <a:cubicBezTo>
                    <a:pt x="45994" y="10086"/>
                    <a:pt x="70345" y="0"/>
                    <a:pt x="95736" y="0"/>
                  </a:cubicBezTo>
                  <a:close/>
                </a:path>
              </a:pathLst>
            </a:custGeom>
            <a:solidFill>
              <a:srgbClr val="F5FF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15238" cy="248851"/>
            </a:xfrm>
            <a:prstGeom prst="rect">
              <a:avLst/>
            </a:prstGeom>
          </p:spPr>
          <p:txBody>
            <a:bodyPr lIns="60290" tIns="60290" rIns="60290" bIns="60290" rtlCol="0" anchor="ctr"/>
            <a:lstStyle/>
            <a:p>
              <a:pPr algn="ctr">
                <a:lnSpc>
                  <a:spcPts val="2605"/>
                </a:lnSpc>
              </a:pPr>
              <a:r>
                <a:rPr lang="en-US" sz="1887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餐點抵達指定桌號</a:t>
              </a:r>
              <a:endParaRPr lang="en-US" sz="1887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4390841" y="2296374"/>
            <a:ext cx="0" cy="576964"/>
          </a:xfrm>
          <a:prstGeom prst="line">
            <a:avLst/>
          </a:prstGeom>
          <a:ln w="47625" cap="flat">
            <a:solidFill>
              <a:srgbClr val="FFFBF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18"/>
          <p:cNvSpPr/>
          <p:nvPr/>
        </p:nvSpPr>
        <p:spPr>
          <a:xfrm>
            <a:off x="14413450" y="4011174"/>
            <a:ext cx="0" cy="576964"/>
          </a:xfrm>
          <a:prstGeom prst="line">
            <a:avLst/>
          </a:prstGeom>
          <a:ln w="47625" cap="flat">
            <a:solidFill>
              <a:srgbClr val="FFFBF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AutoShape 19"/>
          <p:cNvSpPr/>
          <p:nvPr/>
        </p:nvSpPr>
        <p:spPr>
          <a:xfrm>
            <a:off x="14436058" y="5782950"/>
            <a:ext cx="0" cy="576964"/>
          </a:xfrm>
          <a:prstGeom prst="line">
            <a:avLst/>
          </a:prstGeom>
          <a:ln w="47625" cap="flat">
            <a:solidFill>
              <a:srgbClr val="FFFBF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3068221" y="8158231"/>
            <a:ext cx="2622630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3"/>
              </a:lnSpc>
            </a:pPr>
            <a:r>
              <a:rPr lang="en-US" sz="356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送餐機器人</a:t>
            </a:r>
            <a:endParaRPr lang="en-US" sz="356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 Bold"/>
              <a:sym typeface="DM Sans Bold"/>
            </a:endParaRPr>
          </a:p>
          <a:p>
            <a:pPr algn="ctr">
              <a:lnSpc>
                <a:spcPts val="4913"/>
              </a:lnSpc>
              <a:spcBef>
                <a:spcPct val="0"/>
              </a:spcBef>
            </a:pPr>
            <a:r>
              <a:rPr lang="en-US" sz="356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(</a:t>
            </a:r>
            <a:r>
              <a:rPr lang="en-US" sz="356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自主送餐車</a:t>
            </a:r>
            <a:r>
              <a:rPr lang="en-US" sz="356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rPr>
              <a:t>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538767" y="3795335"/>
            <a:ext cx="2418160" cy="2712066"/>
            <a:chOff x="0" y="0"/>
            <a:chExt cx="3224214" cy="3616087"/>
          </a:xfrm>
        </p:grpSpPr>
        <p:sp>
          <p:nvSpPr>
            <p:cNvPr id="22" name="AutoShape 22"/>
            <p:cNvSpPr/>
            <p:nvPr/>
          </p:nvSpPr>
          <p:spPr>
            <a:xfrm>
              <a:off x="359952" y="2295692"/>
              <a:ext cx="2509299" cy="0"/>
            </a:xfrm>
            <a:prstGeom prst="line">
              <a:avLst/>
            </a:prstGeom>
            <a:ln w="889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825168" y="0"/>
              <a:ext cx="1578868" cy="1578868"/>
            </a:xfrm>
            <a:custGeom>
              <a:avLst/>
              <a:gdLst/>
              <a:ahLst/>
              <a:cxnLst/>
              <a:rect l="l" t="t" r="r" b="b"/>
              <a:pathLst>
                <a:path w="1578868" h="1578868">
                  <a:moveTo>
                    <a:pt x="0" y="0"/>
                  </a:moveTo>
                  <a:lnTo>
                    <a:pt x="1578867" y="0"/>
                  </a:lnTo>
                  <a:lnTo>
                    <a:pt x="1578867" y="1578868"/>
                  </a:lnTo>
                  <a:lnTo>
                    <a:pt x="0" y="157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975142"/>
              <a:ext cx="3224214" cy="640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  <a:spcBef>
                  <a:spcPct val="0"/>
                </a:spcBef>
              </a:pPr>
              <a:r>
                <a:rPr lang="en-US" sz="2934" b="1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等待餐點製作</a:t>
              </a:r>
              <a:endParaRPr lang="en-US" sz="2934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170475" y="519650"/>
            <a:ext cx="2418160" cy="3082834"/>
            <a:chOff x="0" y="0"/>
            <a:chExt cx="3224214" cy="4110445"/>
          </a:xfrm>
        </p:grpSpPr>
        <p:sp>
          <p:nvSpPr>
            <p:cNvPr id="26" name="Freeform 26"/>
            <p:cNvSpPr/>
            <p:nvPr/>
          </p:nvSpPr>
          <p:spPr>
            <a:xfrm>
              <a:off x="8559" y="0"/>
              <a:ext cx="3207096" cy="3207096"/>
            </a:xfrm>
            <a:custGeom>
              <a:avLst/>
              <a:gdLst/>
              <a:ahLst/>
              <a:cxnLst/>
              <a:rect l="l" t="t" r="r" b="b"/>
              <a:pathLst>
                <a:path w="3207096" h="3207096">
                  <a:moveTo>
                    <a:pt x="0" y="0"/>
                  </a:moveTo>
                  <a:lnTo>
                    <a:pt x="3207096" y="0"/>
                  </a:lnTo>
                  <a:lnTo>
                    <a:pt x="3207096" y="3207096"/>
                  </a:lnTo>
                  <a:lnTo>
                    <a:pt x="0" y="3207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469500"/>
              <a:ext cx="3224214" cy="640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  <a:spcBef>
                  <a:spcPct val="0"/>
                </a:spcBef>
              </a:pPr>
              <a:r>
                <a:rPr lang="en-US" sz="2934" b="1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LINE點餐</a:t>
              </a:r>
              <a:endParaRPr lang="en-US" sz="2934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170475" y="3876640"/>
            <a:ext cx="2418160" cy="2652934"/>
            <a:chOff x="0" y="0"/>
            <a:chExt cx="3224214" cy="3537245"/>
          </a:xfrm>
        </p:grpSpPr>
        <p:sp>
          <p:nvSpPr>
            <p:cNvPr id="29" name="TextBox 29"/>
            <p:cNvSpPr txBox="1"/>
            <p:nvPr/>
          </p:nvSpPr>
          <p:spPr>
            <a:xfrm>
              <a:off x="0" y="2896300"/>
              <a:ext cx="3224214" cy="640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  <a:spcBef>
                  <a:spcPct val="0"/>
                </a:spcBef>
              </a:pPr>
              <a:r>
                <a:rPr lang="en-US" sz="2934" b="1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網頁點餐</a:t>
              </a:r>
              <a:endParaRPr lang="en-US" sz="2934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  <p:sp>
          <p:nvSpPr>
            <p:cNvPr id="30" name="Freeform 30"/>
            <p:cNvSpPr/>
            <p:nvPr/>
          </p:nvSpPr>
          <p:spPr>
            <a:xfrm>
              <a:off x="221107" y="0"/>
              <a:ext cx="2782000" cy="2782000"/>
            </a:xfrm>
            <a:custGeom>
              <a:avLst/>
              <a:gdLst/>
              <a:ahLst/>
              <a:cxnLst/>
              <a:rect l="l" t="t" r="r" b="b"/>
              <a:pathLst>
                <a:path w="2782000" h="2782000">
                  <a:moveTo>
                    <a:pt x="0" y="0"/>
                  </a:moveTo>
                  <a:lnTo>
                    <a:pt x="2782000" y="0"/>
                  </a:lnTo>
                  <a:lnTo>
                    <a:pt x="2782000" y="2782000"/>
                  </a:lnTo>
                  <a:lnTo>
                    <a:pt x="0" y="278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016370" y="6803730"/>
            <a:ext cx="2726371" cy="2979356"/>
            <a:chOff x="0" y="0"/>
            <a:chExt cx="3635161" cy="3972474"/>
          </a:xfrm>
        </p:grpSpPr>
        <p:sp>
          <p:nvSpPr>
            <p:cNvPr id="32" name="TextBox 32"/>
            <p:cNvSpPr txBox="1"/>
            <p:nvPr/>
          </p:nvSpPr>
          <p:spPr>
            <a:xfrm>
              <a:off x="205475" y="3331529"/>
              <a:ext cx="3224214" cy="640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  <a:spcBef>
                  <a:spcPct val="0"/>
                </a:spcBef>
              </a:pPr>
              <a:r>
                <a:rPr lang="en-US" sz="2934" b="1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語音點餐</a:t>
              </a:r>
              <a:endParaRPr lang="en-US" sz="2934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3635161" cy="3635161"/>
            </a:xfrm>
            <a:custGeom>
              <a:avLst/>
              <a:gdLst/>
              <a:ahLst/>
              <a:cxnLst/>
              <a:rect l="l" t="t" r="r" b="b"/>
              <a:pathLst>
                <a:path w="3635161" h="3635161">
                  <a:moveTo>
                    <a:pt x="0" y="0"/>
                  </a:moveTo>
                  <a:lnTo>
                    <a:pt x="3635161" y="0"/>
                  </a:lnTo>
                  <a:lnTo>
                    <a:pt x="3635161" y="3635161"/>
                  </a:lnTo>
                  <a:lnTo>
                    <a:pt x="0" y="3635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4777273"/>
            <a:ext cx="3205468" cy="7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w Bold"/>
                <a:sym typeface="Now Bold"/>
              </a:rPr>
              <a:t>運行模式</a:t>
            </a:r>
            <a:endParaRPr lang="en-US" sz="5499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w Bold"/>
              <a:sym typeface="Now Bold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7373520" y="656517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5" y="0"/>
                </a:lnTo>
                <a:lnTo>
                  <a:pt x="9077445" y="9077444"/>
                </a:lnTo>
                <a:lnTo>
                  <a:pt x="0" y="907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>
            <a:off x="-8231174" y="604778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5" y="0"/>
                </a:lnTo>
                <a:lnTo>
                  <a:pt x="9077445" y="9077444"/>
                </a:lnTo>
                <a:lnTo>
                  <a:pt x="0" y="9077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484111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760590" y="-126462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-950999" y="8484111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516693" y="2061506"/>
            <a:ext cx="3948147" cy="7778359"/>
          </a:xfrm>
          <a:custGeom>
            <a:avLst/>
            <a:gdLst/>
            <a:ahLst/>
            <a:cxnLst/>
            <a:rect l="l" t="t" r="r" b="b"/>
            <a:pathLst>
              <a:path w="3948147" h="7778359">
                <a:moveTo>
                  <a:pt x="0" y="0"/>
                </a:moveTo>
                <a:lnTo>
                  <a:pt x="3948147" y="0"/>
                </a:lnTo>
                <a:lnTo>
                  <a:pt x="3948147" y="7778359"/>
                </a:lnTo>
                <a:lnTo>
                  <a:pt x="0" y="777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998" b="-374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4838028" y="2061506"/>
            <a:ext cx="3912111" cy="7778359"/>
          </a:xfrm>
          <a:custGeom>
            <a:avLst/>
            <a:gdLst/>
            <a:ahLst/>
            <a:cxnLst/>
            <a:rect l="l" t="t" r="r" b="b"/>
            <a:pathLst>
              <a:path w="3912111" h="7778359">
                <a:moveTo>
                  <a:pt x="0" y="0"/>
                </a:moveTo>
                <a:lnTo>
                  <a:pt x="3912111" y="0"/>
                </a:lnTo>
                <a:lnTo>
                  <a:pt x="3912111" y="7778359"/>
                </a:lnTo>
                <a:lnTo>
                  <a:pt x="0" y="7778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963" b="-378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9121614" y="2971063"/>
            <a:ext cx="4704729" cy="5020668"/>
          </a:xfrm>
          <a:custGeom>
            <a:avLst/>
            <a:gdLst/>
            <a:ahLst/>
            <a:cxnLst/>
            <a:rect l="l" t="t" r="r" b="b"/>
            <a:pathLst>
              <a:path w="4704729" h="5020668">
                <a:moveTo>
                  <a:pt x="0" y="0"/>
                </a:moveTo>
                <a:lnTo>
                  <a:pt x="4704729" y="0"/>
                </a:lnTo>
                <a:lnTo>
                  <a:pt x="4704729" y="5020668"/>
                </a:lnTo>
                <a:lnTo>
                  <a:pt x="0" y="50206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9248" b="-9336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197818" y="3292063"/>
            <a:ext cx="3573489" cy="4378668"/>
          </a:xfrm>
          <a:custGeom>
            <a:avLst/>
            <a:gdLst/>
            <a:ahLst/>
            <a:cxnLst/>
            <a:rect l="l" t="t" r="r" b="b"/>
            <a:pathLst>
              <a:path w="3573489" h="4378668">
                <a:moveTo>
                  <a:pt x="0" y="0"/>
                </a:moveTo>
                <a:lnTo>
                  <a:pt x="3573489" y="0"/>
                </a:lnTo>
                <a:lnTo>
                  <a:pt x="3573489" y="4378668"/>
                </a:lnTo>
                <a:lnTo>
                  <a:pt x="0" y="43786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777" t="-53230" r="-7777" b="-5077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049507" y="828675"/>
            <a:ext cx="6450725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王漢宗特黑體"/>
                <a:sym typeface="王漢宗特黑體"/>
              </a:rPr>
              <a:t>1.交互式點餐系統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992731" y="774828"/>
            <a:ext cx="1266569" cy="1266569"/>
          </a:xfrm>
          <a:custGeom>
            <a:avLst/>
            <a:gdLst/>
            <a:ahLst/>
            <a:cxnLst/>
            <a:rect l="l" t="t" r="r" b="b"/>
            <a:pathLst>
              <a:path w="1266569" h="1266569">
                <a:moveTo>
                  <a:pt x="0" y="0"/>
                </a:moveTo>
                <a:lnTo>
                  <a:pt x="1266569" y="0"/>
                </a:lnTo>
                <a:lnTo>
                  <a:pt x="1266569" y="1266569"/>
                </a:lnTo>
                <a:lnTo>
                  <a:pt x="0" y="12665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562" b="-2177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4100" y="766845"/>
            <a:ext cx="1513751" cy="1997834"/>
            <a:chOff x="0" y="0"/>
            <a:chExt cx="2018335" cy="26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8335" cy="2018335"/>
            </a:xfrm>
            <a:custGeom>
              <a:avLst/>
              <a:gdLst/>
              <a:ahLst/>
              <a:cxnLst/>
              <a:rect l="l" t="t" r="r" b="b"/>
              <a:pathLst>
                <a:path w="2018335" h="2018335">
                  <a:moveTo>
                    <a:pt x="0" y="0"/>
                  </a:moveTo>
                  <a:lnTo>
                    <a:pt x="2018335" y="0"/>
                  </a:lnTo>
                  <a:lnTo>
                    <a:pt x="2018335" y="2018335"/>
                  </a:lnTo>
                  <a:lnTo>
                    <a:pt x="0" y="2018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3695" y="2163043"/>
              <a:ext cx="1390946" cy="500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8"/>
                </a:lnSpc>
                <a:spcBef>
                  <a:spcPct val="0"/>
                </a:spcBef>
              </a:pPr>
              <a:r>
                <a:rPr lang="en-US" sz="2303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王漢宗特黑體"/>
                  <a:sym typeface="王漢宗特黑體"/>
                </a:rPr>
                <a:t>使用者</a:t>
              </a:r>
              <a:endParaRPr lang="en-US" sz="2303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王漢宗特黑體"/>
                <a:sym typeface="王漢宗特黑體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60738" y="146611"/>
            <a:ext cx="10428272" cy="3086100"/>
            <a:chOff x="0" y="0"/>
            <a:chExt cx="274654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541" cy="812800"/>
            </a:xfrm>
            <a:custGeom>
              <a:avLst/>
              <a:gdLst/>
              <a:ahLst/>
              <a:cxnLst/>
              <a:rect l="l" t="t" r="r" b="b"/>
              <a:pathLst>
                <a:path w="2746541" h="812800">
                  <a:moveTo>
                    <a:pt x="37862" y="0"/>
                  </a:moveTo>
                  <a:lnTo>
                    <a:pt x="2708679" y="0"/>
                  </a:lnTo>
                  <a:cubicBezTo>
                    <a:pt x="2729589" y="0"/>
                    <a:pt x="2746541" y="16952"/>
                    <a:pt x="2746541" y="37862"/>
                  </a:cubicBezTo>
                  <a:lnTo>
                    <a:pt x="2746541" y="774938"/>
                  </a:lnTo>
                  <a:cubicBezTo>
                    <a:pt x="2746541" y="795848"/>
                    <a:pt x="2729589" y="812800"/>
                    <a:pt x="2708679" y="812800"/>
                  </a:cubicBezTo>
                  <a:lnTo>
                    <a:pt x="37862" y="812800"/>
                  </a:lnTo>
                  <a:cubicBezTo>
                    <a:pt x="16952" y="812800"/>
                    <a:pt x="0" y="795848"/>
                    <a:pt x="0" y="774938"/>
                  </a:cubicBezTo>
                  <a:lnTo>
                    <a:pt x="0" y="37862"/>
                  </a:lnTo>
                  <a:cubicBezTo>
                    <a:pt x="0" y="16952"/>
                    <a:pt x="16952" y="0"/>
                    <a:pt x="37862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654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1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003517" y="963729"/>
            <a:ext cx="1502932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確認訂單</a:t>
            </a:r>
            <a:endParaRPr lang="en-US" sz="20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40037" y="986589"/>
            <a:ext cx="1502932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串接API</a:t>
            </a:r>
            <a:endParaRPr lang="en-US" sz="20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45514" y="643689"/>
            <a:ext cx="1502932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抓取回應</a:t>
            </a:r>
            <a:endParaRPr lang="en-US" sz="20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加入購物車</a:t>
            </a:r>
            <a:endParaRPr lang="en-US" sz="20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320403" y="579765"/>
            <a:ext cx="1326921" cy="1326921"/>
          </a:xfrm>
          <a:custGeom>
            <a:avLst/>
            <a:gdLst/>
            <a:ahLst/>
            <a:cxnLst/>
            <a:rect l="l" t="t" r="r" b="b"/>
            <a:pathLst>
              <a:path w="1326921" h="1326921">
                <a:moveTo>
                  <a:pt x="0" y="0"/>
                </a:moveTo>
                <a:lnTo>
                  <a:pt x="1326921" y="0"/>
                </a:lnTo>
                <a:lnTo>
                  <a:pt x="1326921" y="1326921"/>
                </a:lnTo>
                <a:lnTo>
                  <a:pt x="0" y="1326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8013024" y="603477"/>
            <a:ext cx="1279496" cy="1279496"/>
          </a:xfrm>
          <a:custGeom>
            <a:avLst/>
            <a:gdLst/>
            <a:ahLst/>
            <a:cxnLst/>
            <a:rect l="l" t="t" r="r" b="b"/>
            <a:pathLst>
              <a:path w="1279496" h="1279496">
                <a:moveTo>
                  <a:pt x="0" y="0"/>
                </a:moveTo>
                <a:lnTo>
                  <a:pt x="1279496" y="0"/>
                </a:lnTo>
                <a:lnTo>
                  <a:pt x="1279496" y="1279496"/>
                </a:lnTo>
                <a:lnTo>
                  <a:pt x="0" y="127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0749028" y="686031"/>
            <a:ext cx="1114389" cy="1114389"/>
          </a:xfrm>
          <a:custGeom>
            <a:avLst/>
            <a:gdLst/>
            <a:ahLst/>
            <a:cxnLst/>
            <a:rect l="l" t="t" r="r" b="b"/>
            <a:pathLst>
              <a:path w="1114389" h="1114389">
                <a:moveTo>
                  <a:pt x="0" y="0"/>
                </a:moveTo>
                <a:lnTo>
                  <a:pt x="1114389" y="0"/>
                </a:lnTo>
                <a:lnTo>
                  <a:pt x="1114389" y="1114389"/>
                </a:lnTo>
                <a:lnTo>
                  <a:pt x="0" y="111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3418351" y="585936"/>
            <a:ext cx="1314578" cy="1314578"/>
          </a:xfrm>
          <a:custGeom>
            <a:avLst/>
            <a:gdLst/>
            <a:ahLst/>
            <a:cxnLst/>
            <a:rect l="l" t="t" r="r" b="b"/>
            <a:pathLst>
              <a:path w="1314578" h="1314578">
                <a:moveTo>
                  <a:pt x="0" y="0"/>
                </a:moveTo>
                <a:lnTo>
                  <a:pt x="1314578" y="0"/>
                </a:lnTo>
                <a:lnTo>
                  <a:pt x="1314578" y="1314578"/>
                </a:lnTo>
                <a:lnTo>
                  <a:pt x="0" y="1314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AutoShape 15"/>
          <p:cNvSpPr/>
          <p:nvPr/>
        </p:nvSpPr>
        <p:spPr>
          <a:xfrm>
            <a:off x="6708196" y="1436169"/>
            <a:ext cx="10454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AutoShape 16"/>
          <p:cNvSpPr/>
          <p:nvPr/>
        </p:nvSpPr>
        <p:spPr>
          <a:xfrm>
            <a:off x="9452146" y="1436169"/>
            <a:ext cx="10454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AutoShape 17"/>
          <p:cNvSpPr/>
          <p:nvPr/>
        </p:nvSpPr>
        <p:spPr>
          <a:xfrm>
            <a:off x="12196097" y="1436169"/>
            <a:ext cx="10454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4809390" y="2079407"/>
            <a:ext cx="2481382" cy="86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5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在LINE中</a:t>
            </a:r>
            <a:endParaRPr lang="en-US" sz="25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接收使用者資料</a:t>
            </a:r>
            <a:endParaRPr lang="en-US" sz="25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853397" y="2079407"/>
            <a:ext cx="1598749" cy="87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5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使用</a:t>
            </a:r>
            <a:endParaRPr lang="en-US" sz="25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ChatGPT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71921" y="2079407"/>
            <a:ext cx="2481382" cy="86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5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python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購物車程式</a:t>
            </a:r>
            <a:endParaRPr lang="en-US" sz="25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703187" y="2079407"/>
            <a:ext cx="2481382" cy="86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5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輸入桌號</a:t>
            </a:r>
            <a:endParaRPr lang="en-US" sz="25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進行虛擬付款</a:t>
            </a:r>
            <a:endParaRPr lang="en-US" sz="2500" b="1" dirty="0">
              <a:solidFill>
                <a:srgbClr val="051D4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742676" y="766845"/>
            <a:ext cx="1563548" cy="2081808"/>
            <a:chOff x="0" y="0"/>
            <a:chExt cx="2084731" cy="2775744"/>
          </a:xfrm>
        </p:grpSpPr>
        <p:sp>
          <p:nvSpPr>
            <p:cNvPr id="23" name="Freeform 23"/>
            <p:cNvSpPr/>
            <p:nvPr/>
          </p:nvSpPr>
          <p:spPr>
            <a:xfrm>
              <a:off x="5534" y="0"/>
              <a:ext cx="2073662" cy="2073662"/>
            </a:xfrm>
            <a:custGeom>
              <a:avLst/>
              <a:gdLst/>
              <a:ahLst/>
              <a:cxnLst/>
              <a:rect l="l" t="t" r="r" b="b"/>
              <a:pathLst>
                <a:path w="2073662" h="2073662">
                  <a:moveTo>
                    <a:pt x="0" y="0"/>
                  </a:moveTo>
                  <a:lnTo>
                    <a:pt x="2073662" y="0"/>
                  </a:lnTo>
                  <a:lnTo>
                    <a:pt x="2073662" y="2073662"/>
                  </a:lnTo>
                  <a:lnTo>
                    <a:pt x="0" y="2073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220339"/>
              <a:ext cx="2084731" cy="555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9"/>
                </a:lnSpc>
                <a:spcBef>
                  <a:spcPct val="0"/>
                </a:spcBef>
              </a:pPr>
              <a:r>
                <a:rPr lang="en-US" sz="2507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LINE點餐</a:t>
              </a:r>
              <a:endParaRPr lang="en-US" sz="2507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14798" y="3405434"/>
            <a:ext cx="18302798" cy="6881566"/>
            <a:chOff x="0" y="0"/>
            <a:chExt cx="4820490" cy="181242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20490" cy="1812429"/>
            </a:xfrm>
            <a:custGeom>
              <a:avLst/>
              <a:gdLst/>
              <a:ahLst/>
              <a:cxnLst/>
              <a:rect l="l" t="t" r="r" b="b"/>
              <a:pathLst>
                <a:path w="4820490" h="1812429">
                  <a:moveTo>
                    <a:pt x="0" y="0"/>
                  </a:moveTo>
                  <a:lnTo>
                    <a:pt x="4820490" y="0"/>
                  </a:lnTo>
                  <a:lnTo>
                    <a:pt x="4820490" y="1812429"/>
                  </a:lnTo>
                  <a:lnTo>
                    <a:pt x="0" y="1812429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820490" cy="1850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357177" y="3647835"/>
            <a:ext cx="11422383" cy="796261"/>
            <a:chOff x="0" y="0"/>
            <a:chExt cx="2833463" cy="19752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833463" cy="197522"/>
            </a:xfrm>
            <a:custGeom>
              <a:avLst/>
              <a:gdLst/>
              <a:ahLst/>
              <a:cxnLst/>
              <a:rect l="l" t="t" r="r" b="b"/>
              <a:pathLst>
                <a:path w="2833463" h="197522">
                  <a:moveTo>
                    <a:pt x="13556" y="0"/>
                  </a:moveTo>
                  <a:lnTo>
                    <a:pt x="2819908" y="0"/>
                  </a:lnTo>
                  <a:cubicBezTo>
                    <a:pt x="2823503" y="0"/>
                    <a:pt x="2826951" y="1428"/>
                    <a:pt x="2829493" y="3970"/>
                  </a:cubicBezTo>
                  <a:cubicBezTo>
                    <a:pt x="2832035" y="6513"/>
                    <a:pt x="2833463" y="9961"/>
                    <a:pt x="2833463" y="13556"/>
                  </a:cubicBezTo>
                  <a:lnTo>
                    <a:pt x="2833463" y="183967"/>
                  </a:lnTo>
                  <a:cubicBezTo>
                    <a:pt x="2833463" y="187562"/>
                    <a:pt x="2832035" y="191010"/>
                    <a:pt x="2829493" y="193552"/>
                  </a:cubicBezTo>
                  <a:cubicBezTo>
                    <a:pt x="2826951" y="196094"/>
                    <a:pt x="2823503" y="197522"/>
                    <a:pt x="2819908" y="197522"/>
                  </a:cubicBezTo>
                  <a:lnTo>
                    <a:pt x="13556" y="197522"/>
                  </a:lnTo>
                  <a:cubicBezTo>
                    <a:pt x="9961" y="197522"/>
                    <a:pt x="6513" y="196094"/>
                    <a:pt x="3970" y="193552"/>
                  </a:cubicBezTo>
                  <a:cubicBezTo>
                    <a:pt x="1428" y="191010"/>
                    <a:pt x="0" y="187562"/>
                    <a:pt x="0" y="183967"/>
                  </a:cubicBezTo>
                  <a:lnTo>
                    <a:pt x="0" y="13556"/>
                  </a:lnTo>
                  <a:cubicBezTo>
                    <a:pt x="0" y="9961"/>
                    <a:pt x="1428" y="6513"/>
                    <a:pt x="3970" y="3970"/>
                  </a:cubicBezTo>
                  <a:cubicBezTo>
                    <a:pt x="6513" y="1428"/>
                    <a:pt x="9961" y="0"/>
                    <a:pt x="13556" y="0"/>
                  </a:cubicBezTo>
                  <a:close/>
                </a:path>
              </a:pathLst>
            </a:custGeom>
            <a:solidFill>
              <a:srgbClr val="5DA1E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833463" cy="245147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3863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Render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357177" y="5988978"/>
            <a:ext cx="11422383" cy="4121933"/>
            <a:chOff x="0" y="0"/>
            <a:chExt cx="2689484" cy="97053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89484" cy="970539"/>
            </a:xfrm>
            <a:custGeom>
              <a:avLst/>
              <a:gdLst/>
              <a:ahLst/>
              <a:cxnLst/>
              <a:rect l="l" t="t" r="r" b="b"/>
              <a:pathLst>
                <a:path w="2689484" h="970539">
                  <a:moveTo>
                    <a:pt x="13556" y="0"/>
                  </a:moveTo>
                  <a:lnTo>
                    <a:pt x="2675928" y="0"/>
                  </a:lnTo>
                  <a:cubicBezTo>
                    <a:pt x="2679524" y="0"/>
                    <a:pt x="2682972" y="1428"/>
                    <a:pt x="2685514" y="3970"/>
                  </a:cubicBezTo>
                  <a:cubicBezTo>
                    <a:pt x="2688056" y="6513"/>
                    <a:pt x="2689484" y="9961"/>
                    <a:pt x="2689484" y="13556"/>
                  </a:cubicBezTo>
                  <a:lnTo>
                    <a:pt x="2689484" y="956984"/>
                  </a:lnTo>
                  <a:cubicBezTo>
                    <a:pt x="2689484" y="960579"/>
                    <a:pt x="2688056" y="964027"/>
                    <a:pt x="2685514" y="966569"/>
                  </a:cubicBezTo>
                  <a:cubicBezTo>
                    <a:pt x="2682972" y="969111"/>
                    <a:pt x="2679524" y="970539"/>
                    <a:pt x="2675928" y="970539"/>
                  </a:cubicBezTo>
                  <a:lnTo>
                    <a:pt x="13556" y="970539"/>
                  </a:lnTo>
                  <a:cubicBezTo>
                    <a:pt x="9961" y="970539"/>
                    <a:pt x="6513" y="969111"/>
                    <a:pt x="3970" y="966569"/>
                  </a:cubicBezTo>
                  <a:cubicBezTo>
                    <a:pt x="1428" y="964027"/>
                    <a:pt x="0" y="960579"/>
                    <a:pt x="0" y="956984"/>
                  </a:cubicBezTo>
                  <a:lnTo>
                    <a:pt x="0" y="13556"/>
                  </a:lnTo>
                  <a:cubicBezTo>
                    <a:pt x="0" y="9961"/>
                    <a:pt x="1428" y="6513"/>
                    <a:pt x="3970" y="3970"/>
                  </a:cubicBezTo>
                  <a:cubicBezTo>
                    <a:pt x="6513" y="1428"/>
                    <a:pt x="9961" y="0"/>
                    <a:pt x="13556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689484" cy="1008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357177" y="4873819"/>
            <a:ext cx="11422383" cy="796261"/>
            <a:chOff x="0" y="0"/>
            <a:chExt cx="2833463" cy="1975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833463" cy="197522"/>
            </a:xfrm>
            <a:custGeom>
              <a:avLst/>
              <a:gdLst/>
              <a:ahLst/>
              <a:cxnLst/>
              <a:rect l="l" t="t" r="r" b="b"/>
              <a:pathLst>
                <a:path w="2833463" h="197522">
                  <a:moveTo>
                    <a:pt x="13556" y="0"/>
                  </a:moveTo>
                  <a:lnTo>
                    <a:pt x="2819908" y="0"/>
                  </a:lnTo>
                  <a:cubicBezTo>
                    <a:pt x="2823503" y="0"/>
                    <a:pt x="2826951" y="1428"/>
                    <a:pt x="2829493" y="3970"/>
                  </a:cubicBezTo>
                  <a:cubicBezTo>
                    <a:pt x="2832035" y="6513"/>
                    <a:pt x="2833463" y="9961"/>
                    <a:pt x="2833463" y="13556"/>
                  </a:cubicBezTo>
                  <a:lnTo>
                    <a:pt x="2833463" y="183967"/>
                  </a:lnTo>
                  <a:cubicBezTo>
                    <a:pt x="2833463" y="187562"/>
                    <a:pt x="2832035" y="191010"/>
                    <a:pt x="2829493" y="193552"/>
                  </a:cubicBezTo>
                  <a:cubicBezTo>
                    <a:pt x="2826951" y="196094"/>
                    <a:pt x="2823503" y="197522"/>
                    <a:pt x="2819908" y="197522"/>
                  </a:cubicBezTo>
                  <a:lnTo>
                    <a:pt x="13556" y="197522"/>
                  </a:lnTo>
                  <a:cubicBezTo>
                    <a:pt x="9961" y="197522"/>
                    <a:pt x="6513" y="196094"/>
                    <a:pt x="3970" y="193552"/>
                  </a:cubicBezTo>
                  <a:cubicBezTo>
                    <a:pt x="1428" y="191010"/>
                    <a:pt x="0" y="187562"/>
                    <a:pt x="0" y="183967"/>
                  </a:cubicBezTo>
                  <a:lnTo>
                    <a:pt x="0" y="13556"/>
                  </a:lnTo>
                  <a:cubicBezTo>
                    <a:pt x="0" y="9961"/>
                    <a:pt x="1428" y="6513"/>
                    <a:pt x="3970" y="3970"/>
                  </a:cubicBezTo>
                  <a:cubicBezTo>
                    <a:pt x="6513" y="1428"/>
                    <a:pt x="9961" y="0"/>
                    <a:pt x="13556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833463" cy="245147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3863"/>
                </a:lnSpc>
              </a:pPr>
              <a:r>
                <a:rPr lang="en-US" sz="2799" b="1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Github</a:t>
              </a:r>
              <a:endParaRPr lang="en-US" sz="2799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41204" y="6666040"/>
            <a:ext cx="3853056" cy="3231551"/>
            <a:chOff x="0" y="0"/>
            <a:chExt cx="907230" cy="76089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07230" cy="760892"/>
            </a:xfrm>
            <a:custGeom>
              <a:avLst/>
              <a:gdLst/>
              <a:ahLst/>
              <a:cxnLst/>
              <a:rect l="l" t="t" r="r" b="b"/>
              <a:pathLst>
                <a:path w="907230" h="760892">
                  <a:moveTo>
                    <a:pt x="40186" y="0"/>
                  </a:moveTo>
                  <a:lnTo>
                    <a:pt x="867044" y="0"/>
                  </a:lnTo>
                  <a:cubicBezTo>
                    <a:pt x="889238" y="0"/>
                    <a:pt x="907230" y="17992"/>
                    <a:pt x="907230" y="40186"/>
                  </a:cubicBezTo>
                  <a:lnTo>
                    <a:pt x="907230" y="720706"/>
                  </a:lnTo>
                  <a:cubicBezTo>
                    <a:pt x="907230" y="742901"/>
                    <a:pt x="889238" y="760892"/>
                    <a:pt x="867044" y="760892"/>
                  </a:cubicBezTo>
                  <a:lnTo>
                    <a:pt x="40186" y="760892"/>
                  </a:lnTo>
                  <a:cubicBezTo>
                    <a:pt x="17992" y="760892"/>
                    <a:pt x="0" y="742901"/>
                    <a:pt x="0" y="720706"/>
                  </a:cubicBezTo>
                  <a:lnTo>
                    <a:pt x="0" y="40186"/>
                  </a:lnTo>
                  <a:cubicBezTo>
                    <a:pt x="0" y="17992"/>
                    <a:pt x="17992" y="0"/>
                    <a:pt x="40186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907230" cy="798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166666" y="6666040"/>
            <a:ext cx="3295014" cy="3231551"/>
            <a:chOff x="0" y="0"/>
            <a:chExt cx="775835" cy="76089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75835" cy="760892"/>
            </a:xfrm>
            <a:custGeom>
              <a:avLst/>
              <a:gdLst/>
              <a:ahLst/>
              <a:cxnLst/>
              <a:rect l="l" t="t" r="r" b="b"/>
              <a:pathLst>
                <a:path w="775835" h="760892">
                  <a:moveTo>
                    <a:pt x="46992" y="0"/>
                  </a:moveTo>
                  <a:lnTo>
                    <a:pt x="728844" y="0"/>
                  </a:lnTo>
                  <a:cubicBezTo>
                    <a:pt x="741307" y="0"/>
                    <a:pt x="753259" y="4951"/>
                    <a:pt x="762072" y="13764"/>
                  </a:cubicBezTo>
                  <a:cubicBezTo>
                    <a:pt x="770884" y="22576"/>
                    <a:pt x="775835" y="34529"/>
                    <a:pt x="775835" y="46992"/>
                  </a:cubicBezTo>
                  <a:lnTo>
                    <a:pt x="775835" y="713901"/>
                  </a:lnTo>
                  <a:cubicBezTo>
                    <a:pt x="775835" y="739853"/>
                    <a:pt x="754796" y="760892"/>
                    <a:pt x="728844" y="760892"/>
                  </a:cubicBezTo>
                  <a:lnTo>
                    <a:pt x="46992" y="760892"/>
                  </a:lnTo>
                  <a:cubicBezTo>
                    <a:pt x="21039" y="760892"/>
                    <a:pt x="0" y="739853"/>
                    <a:pt x="0" y="713901"/>
                  </a:cubicBezTo>
                  <a:lnTo>
                    <a:pt x="0" y="46992"/>
                  </a:lnTo>
                  <a:cubicBezTo>
                    <a:pt x="0" y="21039"/>
                    <a:pt x="21039" y="0"/>
                    <a:pt x="46992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775835" cy="798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675057" y="6666040"/>
            <a:ext cx="3295014" cy="3231551"/>
            <a:chOff x="0" y="0"/>
            <a:chExt cx="775835" cy="76089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75835" cy="760892"/>
            </a:xfrm>
            <a:custGeom>
              <a:avLst/>
              <a:gdLst/>
              <a:ahLst/>
              <a:cxnLst/>
              <a:rect l="l" t="t" r="r" b="b"/>
              <a:pathLst>
                <a:path w="775835" h="760892">
                  <a:moveTo>
                    <a:pt x="46992" y="0"/>
                  </a:moveTo>
                  <a:lnTo>
                    <a:pt x="728844" y="0"/>
                  </a:lnTo>
                  <a:cubicBezTo>
                    <a:pt x="741307" y="0"/>
                    <a:pt x="753259" y="4951"/>
                    <a:pt x="762072" y="13764"/>
                  </a:cubicBezTo>
                  <a:cubicBezTo>
                    <a:pt x="770884" y="22576"/>
                    <a:pt x="775835" y="34529"/>
                    <a:pt x="775835" y="46992"/>
                  </a:cubicBezTo>
                  <a:lnTo>
                    <a:pt x="775835" y="713901"/>
                  </a:lnTo>
                  <a:cubicBezTo>
                    <a:pt x="775835" y="739853"/>
                    <a:pt x="754796" y="760892"/>
                    <a:pt x="728844" y="760892"/>
                  </a:cubicBezTo>
                  <a:lnTo>
                    <a:pt x="46992" y="760892"/>
                  </a:lnTo>
                  <a:cubicBezTo>
                    <a:pt x="21039" y="760892"/>
                    <a:pt x="0" y="739853"/>
                    <a:pt x="0" y="713901"/>
                  </a:cubicBezTo>
                  <a:lnTo>
                    <a:pt x="0" y="46992"/>
                  </a:lnTo>
                  <a:cubicBezTo>
                    <a:pt x="0" y="21039"/>
                    <a:pt x="21039" y="0"/>
                    <a:pt x="46992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775835" cy="798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371396" y="7801687"/>
            <a:ext cx="3392672" cy="1934926"/>
            <a:chOff x="0" y="0"/>
            <a:chExt cx="798829" cy="45559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98829" cy="455592"/>
            </a:xfrm>
            <a:custGeom>
              <a:avLst/>
              <a:gdLst/>
              <a:ahLst/>
              <a:cxnLst/>
              <a:rect l="l" t="t" r="r" b="b"/>
              <a:pathLst>
                <a:path w="798829" h="455592">
                  <a:moveTo>
                    <a:pt x="45639" y="0"/>
                  </a:moveTo>
                  <a:lnTo>
                    <a:pt x="753190" y="0"/>
                  </a:lnTo>
                  <a:cubicBezTo>
                    <a:pt x="765295" y="0"/>
                    <a:pt x="776903" y="4808"/>
                    <a:pt x="785462" y="13367"/>
                  </a:cubicBezTo>
                  <a:cubicBezTo>
                    <a:pt x="794021" y="21926"/>
                    <a:pt x="798829" y="33535"/>
                    <a:pt x="798829" y="45639"/>
                  </a:cubicBezTo>
                  <a:lnTo>
                    <a:pt x="798829" y="409953"/>
                  </a:lnTo>
                  <a:cubicBezTo>
                    <a:pt x="798829" y="422058"/>
                    <a:pt x="794021" y="433666"/>
                    <a:pt x="785462" y="442225"/>
                  </a:cubicBezTo>
                  <a:cubicBezTo>
                    <a:pt x="776903" y="450784"/>
                    <a:pt x="765295" y="455592"/>
                    <a:pt x="753190" y="455592"/>
                  </a:cubicBezTo>
                  <a:lnTo>
                    <a:pt x="45639" y="455592"/>
                  </a:lnTo>
                  <a:cubicBezTo>
                    <a:pt x="33535" y="455592"/>
                    <a:pt x="21926" y="450784"/>
                    <a:pt x="13367" y="442225"/>
                  </a:cubicBezTo>
                  <a:cubicBezTo>
                    <a:pt x="4808" y="433666"/>
                    <a:pt x="0" y="422058"/>
                    <a:pt x="0" y="409953"/>
                  </a:cubicBezTo>
                  <a:lnTo>
                    <a:pt x="0" y="45639"/>
                  </a:lnTo>
                  <a:cubicBezTo>
                    <a:pt x="0" y="33535"/>
                    <a:pt x="4808" y="21926"/>
                    <a:pt x="13367" y="13367"/>
                  </a:cubicBezTo>
                  <a:cubicBezTo>
                    <a:pt x="21926" y="4808"/>
                    <a:pt x="33535" y="0"/>
                    <a:pt x="45639" y="0"/>
                  </a:cubicBezTo>
                  <a:close/>
                </a:path>
              </a:pathLst>
            </a:custGeom>
            <a:solidFill>
              <a:srgbClr val="3F72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798829" cy="493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requirment.txt</a:t>
              </a:r>
            </a:p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app.py (</a:t>
              </a: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CRUD功能</a:t>
              </a: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)</a:t>
              </a:r>
            </a:p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coffee.csv</a:t>
              </a:r>
            </a:p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payment.html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363146" y="8065784"/>
            <a:ext cx="2901308" cy="1391275"/>
            <a:chOff x="0" y="0"/>
            <a:chExt cx="683134" cy="32758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83134" cy="327586"/>
            </a:xfrm>
            <a:custGeom>
              <a:avLst/>
              <a:gdLst/>
              <a:ahLst/>
              <a:cxnLst/>
              <a:rect l="l" t="t" r="r" b="b"/>
              <a:pathLst>
                <a:path w="683134" h="327586">
                  <a:moveTo>
                    <a:pt x="53368" y="0"/>
                  </a:moveTo>
                  <a:lnTo>
                    <a:pt x="629766" y="0"/>
                  </a:lnTo>
                  <a:cubicBezTo>
                    <a:pt x="659240" y="0"/>
                    <a:pt x="683134" y="23894"/>
                    <a:pt x="683134" y="53368"/>
                  </a:cubicBezTo>
                  <a:lnTo>
                    <a:pt x="683134" y="274217"/>
                  </a:lnTo>
                  <a:cubicBezTo>
                    <a:pt x="683134" y="288372"/>
                    <a:pt x="677512" y="301946"/>
                    <a:pt x="667503" y="311955"/>
                  </a:cubicBezTo>
                  <a:cubicBezTo>
                    <a:pt x="657494" y="321963"/>
                    <a:pt x="643920" y="327586"/>
                    <a:pt x="629766" y="327586"/>
                  </a:cubicBezTo>
                  <a:lnTo>
                    <a:pt x="53368" y="327586"/>
                  </a:lnTo>
                  <a:cubicBezTo>
                    <a:pt x="23894" y="327586"/>
                    <a:pt x="0" y="303692"/>
                    <a:pt x="0" y="274217"/>
                  </a:cubicBezTo>
                  <a:lnTo>
                    <a:pt x="0" y="53368"/>
                  </a:lnTo>
                  <a:cubicBezTo>
                    <a:pt x="0" y="39214"/>
                    <a:pt x="5623" y="25640"/>
                    <a:pt x="15631" y="15631"/>
                  </a:cubicBezTo>
                  <a:cubicBezTo>
                    <a:pt x="25640" y="5623"/>
                    <a:pt x="39214" y="0"/>
                    <a:pt x="53368" y="0"/>
                  </a:cubicBezTo>
                  <a:close/>
                </a:path>
              </a:pathLst>
            </a:custGeom>
            <a:solidFill>
              <a:srgbClr val="3F72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683134" cy="365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ChatGPT3.5 turbo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4974751" y="8065784"/>
            <a:ext cx="2695625" cy="1391275"/>
            <a:chOff x="0" y="0"/>
            <a:chExt cx="634705" cy="32758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4705" cy="327586"/>
            </a:xfrm>
            <a:custGeom>
              <a:avLst/>
              <a:gdLst/>
              <a:ahLst/>
              <a:cxnLst/>
              <a:rect l="l" t="t" r="r" b="b"/>
              <a:pathLst>
                <a:path w="634705" h="327586">
                  <a:moveTo>
                    <a:pt x="57441" y="0"/>
                  </a:moveTo>
                  <a:lnTo>
                    <a:pt x="577264" y="0"/>
                  </a:lnTo>
                  <a:cubicBezTo>
                    <a:pt x="592498" y="0"/>
                    <a:pt x="607109" y="6052"/>
                    <a:pt x="617881" y="16824"/>
                  </a:cubicBezTo>
                  <a:cubicBezTo>
                    <a:pt x="628653" y="27596"/>
                    <a:pt x="634705" y="42206"/>
                    <a:pt x="634705" y="57441"/>
                  </a:cubicBezTo>
                  <a:lnTo>
                    <a:pt x="634705" y="270145"/>
                  </a:lnTo>
                  <a:cubicBezTo>
                    <a:pt x="634705" y="285380"/>
                    <a:pt x="628653" y="299990"/>
                    <a:pt x="617881" y="310762"/>
                  </a:cubicBezTo>
                  <a:cubicBezTo>
                    <a:pt x="607109" y="321534"/>
                    <a:pt x="592498" y="327586"/>
                    <a:pt x="577264" y="327586"/>
                  </a:cubicBezTo>
                  <a:lnTo>
                    <a:pt x="57441" y="327586"/>
                  </a:lnTo>
                  <a:cubicBezTo>
                    <a:pt x="42206" y="327586"/>
                    <a:pt x="27596" y="321534"/>
                    <a:pt x="16824" y="310762"/>
                  </a:cubicBezTo>
                  <a:cubicBezTo>
                    <a:pt x="6052" y="299990"/>
                    <a:pt x="0" y="285380"/>
                    <a:pt x="0" y="270145"/>
                  </a:cubicBezTo>
                  <a:lnTo>
                    <a:pt x="0" y="57441"/>
                  </a:lnTo>
                  <a:cubicBezTo>
                    <a:pt x="0" y="42206"/>
                    <a:pt x="6052" y="27596"/>
                    <a:pt x="16824" y="16824"/>
                  </a:cubicBezTo>
                  <a:cubicBezTo>
                    <a:pt x="27596" y="6052"/>
                    <a:pt x="42206" y="0"/>
                    <a:pt x="57441" y="0"/>
                  </a:cubicBezTo>
                  <a:close/>
                </a:path>
              </a:pathLst>
            </a:custGeom>
            <a:solidFill>
              <a:srgbClr val="3F72A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634705" cy="365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接收使用者輸入</a:t>
              </a:r>
              <a:endPara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5184569" y="352360"/>
            <a:ext cx="2972781" cy="2684013"/>
            <a:chOff x="0" y="0"/>
            <a:chExt cx="3963708" cy="3578685"/>
          </a:xfrm>
        </p:grpSpPr>
        <p:sp>
          <p:nvSpPr>
            <p:cNvPr id="56" name="AutoShape 56"/>
            <p:cNvSpPr/>
            <p:nvPr/>
          </p:nvSpPr>
          <p:spPr>
            <a:xfrm>
              <a:off x="0" y="1597315"/>
              <a:ext cx="1050904" cy="0"/>
            </a:xfrm>
            <a:prstGeom prst="line">
              <a:avLst/>
            </a:prstGeom>
            <a:ln w="76200" cap="flat">
              <a:solidFill>
                <a:srgbClr val="051D4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1202479" y="0"/>
              <a:ext cx="2352071" cy="2352071"/>
            </a:xfrm>
            <a:custGeom>
              <a:avLst/>
              <a:gdLst/>
              <a:ahLst/>
              <a:cxnLst/>
              <a:rect l="l" t="t" r="r" b="b"/>
              <a:pathLst>
                <a:path w="2352071" h="2352071">
                  <a:moveTo>
                    <a:pt x="0" y="0"/>
                  </a:moveTo>
                  <a:lnTo>
                    <a:pt x="2352071" y="0"/>
                  </a:lnTo>
                  <a:lnTo>
                    <a:pt x="2352071" y="2352071"/>
                  </a:lnTo>
                  <a:lnTo>
                    <a:pt x="0" y="235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93321" y="2451710"/>
              <a:ext cx="3170387" cy="112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訂單上傳到</a:t>
              </a:r>
              <a:endParaRPr lang="en-US" sz="2499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  <a:p>
              <a:pPr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雲端Excel</a:t>
              </a:r>
              <a:endParaRPr lang="en-US" sz="2499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9448852" y="6028325"/>
            <a:ext cx="1239034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36" b="1" dirty="0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flask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845529" y="6891193"/>
            <a:ext cx="2444404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36" b="1" dirty="0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Python </a:t>
            </a:r>
            <a:r>
              <a:rPr lang="en-US" sz="2536" b="1" dirty="0" err="1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購物車</a:t>
            </a:r>
            <a:endParaRPr lang="en-US" sz="2536" b="1" dirty="0">
              <a:solidFill>
                <a:srgbClr val="FFFBF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ans T Chinese Bold"/>
              <a:sym typeface="Noto Sans T Chinese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5160910" y="6891193"/>
            <a:ext cx="2444404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36" b="1" dirty="0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LINE Bot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591598" y="6891193"/>
            <a:ext cx="2444404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36" b="1" dirty="0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OpenAI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141928" y="3711219"/>
            <a:ext cx="2215249" cy="57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4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部署</a:t>
            </a:r>
            <a:endParaRPr lang="en-US" sz="344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2141928" y="4954657"/>
            <a:ext cx="2215249" cy="57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4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開發</a:t>
            </a:r>
            <a:endParaRPr lang="en-US" sz="344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2141928" y="7795975"/>
            <a:ext cx="2215249" cy="57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49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應用</a:t>
            </a:r>
            <a:endParaRPr lang="en-US" sz="3449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484111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760590" y="-126462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-950999" y="8484111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320546" y="2633594"/>
            <a:ext cx="3395882" cy="5795146"/>
          </a:xfrm>
          <a:custGeom>
            <a:avLst/>
            <a:gdLst/>
            <a:ahLst/>
            <a:cxnLst/>
            <a:rect l="l" t="t" r="r" b="b"/>
            <a:pathLst>
              <a:path w="3395882" h="5795146">
                <a:moveTo>
                  <a:pt x="0" y="0"/>
                </a:moveTo>
                <a:lnTo>
                  <a:pt x="3395882" y="0"/>
                </a:lnTo>
                <a:lnTo>
                  <a:pt x="3395882" y="5795147"/>
                </a:lnTo>
                <a:lnTo>
                  <a:pt x="0" y="579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3796833" y="2647276"/>
            <a:ext cx="3089085" cy="5767783"/>
          </a:xfrm>
          <a:custGeom>
            <a:avLst/>
            <a:gdLst/>
            <a:ahLst/>
            <a:cxnLst/>
            <a:rect l="l" t="t" r="r" b="b"/>
            <a:pathLst>
              <a:path w="3089085" h="5767783">
                <a:moveTo>
                  <a:pt x="0" y="0"/>
                </a:moveTo>
                <a:lnTo>
                  <a:pt x="3089085" y="0"/>
                </a:lnTo>
                <a:lnTo>
                  <a:pt x="3089085" y="5767783"/>
                </a:lnTo>
                <a:lnTo>
                  <a:pt x="0" y="57677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6966323" y="2654116"/>
            <a:ext cx="3403140" cy="5754102"/>
          </a:xfrm>
          <a:custGeom>
            <a:avLst/>
            <a:gdLst/>
            <a:ahLst/>
            <a:cxnLst/>
            <a:rect l="l" t="t" r="r" b="b"/>
            <a:pathLst>
              <a:path w="3403140" h="5754102">
                <a:moveTo>
                  <a:pt x="0" y="0"/>
                </a:moveTo>
                <a:lnTo>
                  <a:pt x="3403140" y="0"/>
                </a:lnTo>
                <a:lnTo>
                  <a:pt x="3403140" y="5754103"/>
                </a:lnTo>
                <a:lnTo>
                  <a:pt x="0" y="5754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3936673" y="3740641"/>
            <a:ext cx="3999200" cy="3581053"/>
          </a:xfrm>
          <a:custGeom>
            <a:avLst/>
            <a:gdLst/>
            <a:ahLst/>
            <a:cxnLst/>
            <a:rect l="l" t="t" r="r" b="b"/>
            <a:pathLst>
              <a:path w="3999200" h="3581053">
                <a:moveTo>
                  <a:pt x="0" y="0"/>
                </a:moveTo>
                <a:lnTo>
                  <a:pt x="3999200" y="0"/>
                </a:lnTo>
                <a:lnTo>
                  <a:pt x="3999200" y="3581053"/>
                </a:lnTo>
                <a:lnTo>
                  <a:pt x="0" y="35810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48" t="-164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0445663" y="2654116"/>
            <a:ext cx="3376610" cy="5754102"/>
          </a:xfrm>
          <a:custGeom>
            <a:avLst/>
            <a:gdLst/>
            <a:ahLst/>
            <a:cxnLst/>
            <a:rect l="l" t="t" r="r" b="b"/>
            <a:pathLst>
              <a:path w="3376610" h="5754102">
                <a:moveTo>
                  <a:pt x="0" y="0"/>
                </a:moveTo>
                <a:lnTo>
                  <a:pt x="3376610" y="0"/>
                </a:lnTo>
                <a:lnTo>
                  <a:pt x="3376610" y="5754103"/>
                </a:lnTo>
                <a:lnTo>
                  <a:pt x="0" y="57541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018487" y="8968021"/>
            <a:ext cx="13633795" cy="835070"/>
          </a:xfrm>
          <a:custGeom>
            <a:avLst/>
            <a:gdLst/>
            <a:ahLst/>
            <a:cxnLst/>
            <a:rect l="l" t="t" r="r" b="b"/>
            <a:pathLst>
              <a:path w="13633795" h="835070">
                <a:moveTo>
                  <a:pt x="0" y="0"/>
                </a:moveTo>
                <a:lnTo>
                  <a:pt x="13633795" y="0"/>
                </a:lnTo>
                <a:lnTo>
                  <a:pt x="13633795" y="835070"/>
                </a:lnTo>
                <a:lnTo>
                  <a:pt x="0" y="8350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049507" y="828675"/>
            <a:ext cx="6450725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王漢宗特黑體"/>
                <a:sym typeface="王漢宗特黑體"/>
              </a:rPr>
              <a:t>2.網頁點餐系統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08434" y="898730"/>
            <a:ext cx="5727439" cy="352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20"/>
              </a:lnSpc>
            </a:pPr>
            <a:r>
              <a:rPr lang="en-US" sz="2157" u="sng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"/>
                <a:sym typeface="Noto Sans T Chinese"/>
                <a:hlinkClick r:id="rId12" tooltip="https://coffeeshop-d6283.web.app"/>
              </a:rPr>
              <a:t>https://coffeeshop-d6283.web.app/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84569" y="352360"/>
            <a:ext cx="2972781" cy="2684013"/>
            <a:chOff x="0" y="0"/>
            <a:chExt cx="3963708" cy="3578685"/>
          </a:xfrm>
        </p:grpSpPr>
        <p:sp>
          <p:nvSpPr>
            <p:cNvPr id="3" name="AutoShape 3"/>
            <p:cNvSpPr/>
            <p:nvPr/>
          </p:nvSpPr>
          <p:spPr>
            <a:xfrm>
              <a:off x="0" y="1597315"/>
              <a:ext cx="1050904" cy="0"/>
            </a:xfrm>
            <a:prstGeom prst="line">
              <a:avLst/>
            </a:prstGeom>
            <a:ln w="76200" cap="flat">
              <a:solidFill>
                <a:srgbClr val="051D4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202479" y="0"/>
              <a:ext cx="2352071" cy="2352071"/>
            </a:xfrm>
            <a:custGeom>
              <a:avLst/>
              <a:gdLst/>
              <a:ahLst/>
              <a:cxnLst/>
              <a:rect l="l" t="t" r="r" b="b"/>
              <a:pathLst>
                <a:path w="2352071" h="2352071">
                  <a:moveTo>
                    <a:pt x="0" y="0"/>
                  </a:moveTo>
                  <a:lnTo>
                    <a:pt x="2352071" y="0"/>
                  </a:lnTo>
                  <a:lnTo>
                    <a:pt x="2352071" y="2352071"/>
                  </a:lnTo>
                  <a:lnTo>
                    <a:pt x="0" y="235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93321" y="2451710"/>
              <a:ext cx="3170387" cy="1126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訂單上傳到</a:t>
              </a:r>
              <a:endParaRPr lang="en-US" sz="2499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  <a:p>
              <a:pPr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雲端Excel</a:t>
              </a:r>
              <a:endParaRPr lang="en-US" sz="2499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60738" y="146611"/>
            <a:ext cx="10428272" cy="3086100"/>
            <a:chOff x="0" y="0"/>
            <a:chExt cx="13904363" cy="41148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3904363" cy="4114800"/>
              <a:chOff x="0" y="0"/>
              <a:chExt cx="2746541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465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746541" h="812800">
                    <a:moveTo>
                      <a:pt x="37862" y="0"/>
                    </a:moveTo>
                    <a:lnTo>
                      <a:pt x="2708679" y="0"/>
                    </a:lnTo>
                    <a:cubicBezTo>
                      <a:pt x="2729589" y="0"/>
                      <a:pt x="2746541" y="16952"/>
                      <a:pt x="2746541" y="37862"/>
                    </a:cubicBezTo>
                    <a:lnTo>
                      <a:pt x="2746541" y="774938"/>
                    </a:lnTo>
                    <a:cubicBezTo>
                      <a:pt x="2746541" y="795848"/>
                      <a:pt x="2729589" y="812800"/>
                      <a:pt x="2708679" y="812800"/>
                    </a:cubicBezTo>
                    <a:lnTo>
                      <a:pt x="37862" y="812800"/>
                    </a:lnTo>
                    <a:cubicBezTo>
                      <a:pt x="16952" y="812800"/>
                      <a:pt x="0" y="795848"/>
                      <a:pt x="0" y="774938"/>
                    </a:cubicBezTo>
                    <a:lnTo>
                      <a:pt x="0" y="37862"/>
                    </a:lnTo>
                    <a:cubicBezTo>
                      <a:pt x="0" y="16952"/>
                      <a:pt x="16952" y="0"/>
                      <a:pt x="37862" y="0"/>
                    </a:cubicBezTo>
                    <a:close/>
                  </a:path>
                </a:pathLst>
              </a:custGeom>
              <a:solidFill>
                <a:srgbClr val="56AE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746541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1"/>
                  </a:lnSpc>
                </a:pPr>
                <a:endParaRPr dirty="0">
                  <a:latin typeface="微軟正黑體" panose="020B0604030504040204" pitchFamily="34" charset="-12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9187267" y="459271"/>
              <a:ext cx="2943452" cy="925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000" b="1" dirty="0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Apps Script</a:t>
              </a:r>
            </a:p>
            <a:p>
              <a:pPr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串接firebase</a:t>
              </a:r>
              <a:endParaRPr lang="en-US" sz="20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3021509" y="1702429"/>
              <a:ext cx="13939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6384606" y="1702429"/>
              <a:ext cx="13939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9747048" y="1702429"/>
              <a:ext cx="139394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064925" y="1114591"/>
              <a:ext cx="2003909" cy="437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確認付款</a:t>
              </a:r>
              <a:endParaRPr lang="en-US" sz="20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>
              <a:off x="619601" y="799222"/>
              <a:ext cx="2135025" cy="2135025"/>
            </a:xfrm>
            <a:custGeom>
              <a:avLst/>
              <a:gdLst/>
              <a:ahLst/>
              <a:cxnLst/>
              <a:rect l="l" t="t" r="r" b="b"/>
              <a:pathLst>
                <a:path w="2135025" h="2135025">
                  <a:moveTo>
                    <a:pt x="0" y="0"/>
                  </a:moveTo>
                  <a:lnTo>
                    <a:pt x="2135025" y="0"/>
                  </a:lnTo>
                  <a:lnTo>
                    <a:pt x="2135025" y="2135024"/>
                  </a:lnTo>
                  <a:lnTo>
                    <a:pt x="0" y="2135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3841" y="2921627"/>
              <a:ext cx="3170386" cy="542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網頁點餐下訂</a:t>
              </a:r>
              <a:endParaRPr lang="en-US" sz="2499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4562931" y="814017"/>
              <a:ext cx="1752771" cy="1752771"/>
            </a:xfrm>
            <a:custGeom>
              <a:avLst/>
              <a:gdLst/>
              <a:ahLst/>
              <a:cxnLst/>
              <a:rect l="l" t="t" r="r" b="b"/>
              <a:pathLst>
                <a:path w="1752771" h="1752771">
                  <a:moveTo>
                    <a:pt x="0" y="0"/>
                  </a:moveTo>
                  <a:lnTo>
                    <a:pt x="1752771" y="0"/>
                  </a:lnTo>
                  <a:lnTo>
                    <a:pt x="1752771" y="1752771"/>
                  </a:lnTo>
                  <a:lnTo>
                    <a:pt x="0" y="1752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844127" y="2924802"/>
              <a:ext cx="3308510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  <a:spcBef>
                  <a:spcPct val="0"/>
                </a:spcBef>
              </a:pPr>
              <a:r>
                <a:rPr lang="en-US" sz="25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進行虛擬付款</a:t>
              </a:r>
              <a:endParaRPr lang="en-US" sz="25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685509" y="1114591"/>
              <a:ext cx="2003909" cy="437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確認訂單</a:t>
              </a:r>
              <a:endParaRPr lang="en-US" sz="2000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407690" y="914944"/>
              <a:ext cx="1568676" cy="1600371"/>
            </a:xfrm>
            <a:custGeom>
              <a:avLst/>
              <a:gdLst/>
              <a:ahLst/>
              <a:cxnLst/>
              <a:rect l="l" t="t" r="r" b="b"/>
              <a:pathLst>
                <a:path w="1568676" h="1600371">
                  <a:moveTo>
                    <a:pt x="0" y="0"/>
                  </a:moveTo>
                  <a:lnTo>
                    <a:pt x="1568675" y="0"/>
                  </a:lnTo>
                  <a:lnTo>
                    <a:pt x="1568675" y="1600370"/>
                  </a:lnTo>
                  <a:lnTo>
                    <a:pt x="0" y="1600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036" t="-3946" r="-5036" b="-394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658993" y="2635877"/>
              <a:ext cx="3170386" cy="111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Firebase資料連結雲端Excel</a:t>
              </a:r>
              <a:endParaRPr lang="en-US" sz="2499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7898180" y="727200"/>
              <a:ext cx="1774004" cy="1774004"/>
            </a:xfrm>
            <a:custGeom>
              <a:avLst/>
              <a:gdLst/>
              <a:ahLst/>
              <a:cxnLst/>
              <a:rect l="l" t="t" r="r" b="b"/>
              <a:pathLst>
                <a:path w="1774004" h="1774004">
                  <a:moveTo>
                    <a:pt x="0" y="0"/>
                  </a:moveTo>
                  <a:lnTo>
                    <a:pt x="1774004" y="0"/>
                  </a:lnTo>
                  <a:lnTo>
                    <a:pt x="1774004" y="1774004"/>
                  </a:lnTo>
                  <a:lnTo>
                    <a:pt x="0" y="1774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2536" y="2635877"/>
              <a:ext cx="2325291" cy="1130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資料傳送到</a:t>
              </a:r>
              <a:endParaRPr lang="en-US" sz="2499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endParaRPr>
            </a:p>
            <a:p>
              <a:pPr algn="ctr">
                <a:lnSpc>
                  <a:spcPts val="344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ans T Chinese Bold"/>
                  <a:sym typeface="Noto Sans T Chinese Bold"/>
                </a:rPr>
                <a:t>Firebase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461590" y="533865"/>
            <a:ext cx="2075409" cy="2311591"/>
            <a:chOff x="0" y="0"/>
            <a:chExt cx="2767212" cy="308212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2470852"/>
              <a:ext cx="2767212" cy="611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3"/>
                </a:lnSpc>
                <a:spcBef>
                  <a:spcPct val="0"/>
                </a:spcBef>
              </a:pPr>
              <a:r>
                <a:rPr lang="en-US" sz="2785" b="1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網頁點餐</a:t>
              </a:r>
              <a:endParaRPr lang="en-US" sz="2785" b="1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89767" y="0"/>
              <a:ext cx="2387678" cy="2387678"/>
            </a:xfrm>
            <a:custGeom>
              <a:avLst/>
              <a:gdLst/>
              <a:ahLst/>
              <a:cxnLst/>
              <a:rect l="l" t="t" r="r" b="b"/>
              <a:pathLst>
                <a:path w="2387678" h="2387678">
                  <a:moveTo>
                    <a:pt x="0" y="0"/>
                  </a:moveTo>
                  <a:lnTo>
                    <a:pt x="2387678" y="0"/>
                  </a:lnTo>
                  <a:lnTo>
                    <a:pt x="2387678" y="2387678"/>
                  </a:lnTo>
                  <a:lnTo>
                    <a:pt x="0" y="2387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4798" y="3405434"/>
            <a:ext cx="18302798" cy="6881566"/>
            <a:chOff x="0" y="0"/>
            <a:chExt cx="4820490" cy="18124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20490" cy="1812429"/>
            </a:xfrm>
            <a:custGeom>
              <a:avLst/>
              <a:gdLst/>
              <a:ahLst/>
              <a:cxnLst/>
              <a:rect l="l" t="t" r="r" b="b"/>
              <a:pathLst>
                <a:path w="4820490" h="1812429">
                  <a:moveTo>
                    <a:pt x="0" y="0"/>
                  </a:moveTo>
                  <a:lnTo>
                    <a:pt x="4820490" y="0"/>
                  </a:lnTo>
                  <a:lnTo>
                    <a:pt x="4820490" y="1812429"/>
                  </a:lnTo>
                  <a:lnTo>
                    <a:pt x="0" y="1812429"/>
                  </a:ln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820490" cy="1850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345702" y="5935239"/>
            <a:ext cx="11905550" cy="1193952"/>
            <a:chOff x="0" y="0"/>
            <a:chExt cx="2833463" cy="28415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833463" cy="284155"/>
            </a:xfrm>
            <a:custGeom>
              <a:avLst/>
              <a:gdLst/>
              <a:ahLst/>
              <a:cxnLst/>
              <a:rect l="l" t="t" r="r" b="b"/>
              <a:pathLst>
                <a:path w="2833463" h="284155">
                  <a:moveTo>
                    <a:pt x="13006" y="0"/>
                  </a:moveTo>
                  <a:lnTo>
                    <a:pt x="2820458" y="0"/>
                  </a:lnTo>
                  <a:cubicBezTo>
                    <a:pt x="2827641" y="0"/>
                    <a:pt x="2833463" y="5823"/>
                    <a:pt x="2833463" y="13006"/>
                  </a:cubicBezTo>
                  <a:lnTo>
                    <a:pt x="2833463" y="271149"/>
                  </a:lnTo>
                  <a:cubicBezTo>
                    <a:pt x="2833463" y="278332"/>
                    <a:pt x="2827641" y="284155"/>
                    <a:pt x="2820458" y="284155"/>
                  </a:cubicBezTo>
                  <a:lnTo>
                    <a:pt x="13006" y="284155"/>
                  </a:lnTo>
                  <a:cubicBezTo>
                    <a:pt x="5823" y="284155"/>
                    <a:pt x="0" y="278332"/>
                    <a:pt x="0" y="271149"/>
                  </a:cubicBezTo>
                  <a:lnTo>
                    <a:pt x="0" y="13006"/>
                  </a:lnTo>
                  <a:cubicBezTo>
                    <a:pt x="0" y="5823"/>
                    <a:pt x="5823" y="0"/>
                    <a:pt x="13006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833463" cy="331780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3863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Firebase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345702" y="3793046"/>
            <a:ext cx="11905550" cy="1913593"/>
            <a:chOff x="0" y="0"/>
            <a:chExt cx="2689484" cy="43228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689484" cy="432284"/>
            </a:xfrm>
            <a:custGeom>
              <a:avLst/>
              <a:gdLst/>
              <a:ahLst/>
              <a:cxnLst/>
              <a:rect l="l" t="t" r="r" b="b"/>
              <a:pathLst>
                <a:path w="2689484" h="432284">
                  <a:moveTo>
                    <a:pt x="13006" y="0"/>
                  </a:moveTo>
                  <a:lnTo>
                    <a:pt x="2676478" y="0"/>
                  </a:lnTo>
                  <a:cubicBezTo>
                    <a:pt x="2683661" y="0"/>
                    <a:pt x="2689484" y="5823"/>
                    <a:pt x="2689484" y="13006"/>
                  </a:cubicBezTo>
                  <a:lnTo>
                    <a:pt x="2689484" y="419278"/>
                  </a:lnTo>
                  <a:cubicBezTo>
                    <a:pt x="2689484" y="426461"/>
                    <a:pt x="2683661" y="432284"/>
                    <a:pt x="2676478" y="432284"/>
                  </a:cubicBezTo>
                  <a:lnTo>
                    <a:pt x="13006" y="432284"/>
                  </a:lnTo>
                  <a:cubicBezTo>
                    <a:pt x="5823" y="432284"/>
                    <a:pt x="0" y="426461"/>
                    <a:pt x="0" y="419278"/>
                  </a:cubicBezTo>
                  <a:lnTo>
                    <a:pt x="0" y="13006"/>
                  </a:lnTo>
                  <a:cubicBezTo>
                    <a:pt x="0" y="5823"/>
                    <a:pt x="5823" y="0"/>
                    <a:pt x="13006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689484" cy="4703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345702" y="7357791"/>
            <a:ext cx="11905550" cy="1193952"/>
            <a:chOff x="0" y="0"/>
            <a:chExt cx="2833463" cy="28415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833463" cy="284155"/>
            </a:xfrm>
            <a:custGeom>
              <a:avLst/>
              <a:gdLst/>
              <a:ahLst/>
              <a:cxnLst/>
              <a:rect l="l" t="t" r="r" b="b"/>
              <a:pathLst>
                <a:path w="2833463" h="284155">
                  <a:moveTo>
                    <a:pt x="13006" y="0"/>
                  </a:moveTo>
                  <a:lnTo>
                    <a:pt x="2820458" y="0"/>
                  </a:lnTo>
                  <a:cubicBezTo>
                    <a:pt x="2827641" y="0"/>
                    <a:pt x="2833463" y="5823"/>
                    <a:pt x="2833463" y="13006"/>
                  </a:cubicBezTo>
                  <a:lnTo>
                    <a:pt x="2833463" y="271149"/>
                  </a:lnTo>
                  <a:cubicBezTo>
                    <a:pt x="2833463" y="278332"/>
                    <a:pt x="2827641" y="284155"/>
                    <a:pt x="2820458" y="284155"/>
                  </a:cubicBezTo>
                  <a:lnTo>
                    <a:pt x="13006" y="284155"/>
                  </a:lnTo>
                  <a:cubicBezTo>
                    <a:pt x="5823" y="284155"/>
                    <a:pt x="0" y="278332"/>
                    <a:pt x="0" y="271149"/>
                  </a:cubicBezTo>
                  <a:lnTo>
                    <a:pt x="0" y="13006"/>
                  </a:lnTo>
                  <a:cubicBezTo>
                    <a:pt x="0" y="5823"/>
                    <a:pt x="5823" y="0"/>
                    <a:pt x="13006" y="0"/>
                  </a:cubicBez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2833463" cy="331780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3863"/>
                </a:lnSpc>
              </a:pPr>
              <a:r>
                <a:rPr lang="en-US" sz="2799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Google Apps script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345702" y="8780343"/>
            <a:ext cx="11905550" cy="1193952"/>
            <a:chOff x="0" y="0"/>
            <a:chExt cx="2833463" cy="28415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833463" cy="284155"/>
            </a:xfrm>
            <a:custGeom>
              <a:avLst/>
              <a:gdLst/>
              <a:ahLst/>
              <a:cxnLst/>
              <a:rect l="l" t="t" r="r" b="b"/>
              <a:pathLst>
                <a:path w="2833463" h="284155">
                  <a:moveTo>
                    <a:pt x="13006" y="0"/>
                  </a:moveTo>
                  <a:lnTo>
                    <a:pt x="2820458" y="0"/>
                  </a:lnTo>
                  <a:cubicBezTo>
                    <a:pt x="2827641" y="0"/>
                    <a:pt x="2833463" y="5823"/>
                    <a:pt x="2833463" y="13006"/>
                  </a:cubicBezTo>
                  <a:lnTo>
                    <a:pt x="2833463" y="271149"/>
                  </a:lnTo>
                  <a:cubicBezTo>
                    <a:pt x="2833463" y="278332"/>
                    <a:pt x="2827641" y="284155"/>
                    <a:pt x="2820458" y="284155"/>
                  </a:cubicBezTo>
                  <a:lnTo>
                    <a:pt x="13006" y="284155"/>
                  </a:lnTo>
                  <a:cubicBezTo>
                    <a:pt x="5823" y="284155"/>
                    <a:pt x="0" y="278332"/>
                    <a:pt x="0" y="271149"/>
                  </a:cubicBezTo>
                  <a:lnTo>
                    <a:pt x="0" y="13006"/>
                  </a:lnTo>
                  <a:cubicBezTo>
                    <a:pt x="0" y="5823"/>
                    <a:pt x="5823" y="0"/>
                    <a:pt x="13006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2833463" cy="331780"/>
            </a:xfrm>
            <a:prstGeom prst="rect">
              <a:avLst/>
            </a:prstGeom>
          </p:spPr>
          <p:txBody>
            <a:bodyPr lIns="48219" tIns="48219" rIns="48219" bIns="48219" rtlCol="0" anchor="ctr"/>
            <a:lstStyle/>
            <a:p>
              <a:pPr algn="ctr">
                <a:lnSpc>
                  <a:spcPts val="3863"/>
                </a:lnSpc>
              </a:pPr>
              <a:r>
                <a:rPr lang="en-US" sz="2799" b="1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 Bold"/>
                  <a:sym typeface="DM Sans Bold"/>
                </a:rPr>
                <a:t>雲端Excel</a:t>
              </a:r>
              <a:endParaRPr lang="en-US" sz="2799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 Bold"/>
                <a:sym typeface="DM Sans Bold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483866" y="4498748"/>
            <a:ext cx="2512559" cy="936744"/>
            <a:chOff x="0" y="0"/>
            <a:chExt cx="567591" cy="21161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67591" cy="211612"/>
            </a:xfrm>
            <a:custGeom>
              <a:avLst/>
              <a:gdLst/>
              <a:ahLst/>
              <a:cxnLst/>
              <a:rect l="l" t="t" r="r" b="b"/>
              <a:pathLst>
                <a:path w="567591" h="211612">
                  <a:moveTo>
                    <a:pt x="61626" y="0"/>
                  </a:moveTo>
                  <a:lnTo>
                    <a:pt x="505966" y="0"/>
                  </a:lnTo>
                  <a:cubicBezTo>
                    <a:pt x="540001" y="0"/>
                    <a:pt x="567591" y="27591"/>
                    <a:pt x="567591" y="61626"/>
                  </a:cubicBezTo>
                  <a:lnTo>
                    <a:pt x="567591" y="149986"/>
                  </a:lnTo>
                  <a:cubicBezTo>
                    <a:pt x="567591" y="184021"/>
                    <a:pt x="540001" y="211612"/>
                    <a:pt x="505966" y="211612"/>
                  </a:cubicBezTo>
                  <a:lnTo>
                    <a:pt x="61626" y="211612"/>
                  </a:lnTo>
                  <a:cubicBezTo>
                    <a:pt x="27591" y="211612"/>
                    <a:pt x="0" y="184021"/>
                    <a:pt x="0" y="149986"/>
                  </a:cubicBezTo>
                  <a:lnTo>
                    <a:pt x="0" y="61626"/>
                  </a:lnTo>
                  <a:cubicBezTo>
                    <a:pt x="0" y="27591"/>
                    <a:pt x="27591" y="0"/>
                    <a:pt x="61626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567591" cy="249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購物車</a:t>
              </a:r>
              <a:endPara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3347147" y="4498748"/>
            <a:ext cx="2512559" cy="936744"/>
            <a:chOff x="0" y="0"/>
            <a:chExt cx="567591" cy="2116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67591" cy="211612"/>
            </a:xfrm>
            <a:custGeom>
              <a:avLst/>
              <a:gdLst/>
              <a:ahLst/>
              <a:cxnLst/>
              <a:rect l="l" t="t" r="r" b="b"/>
              <a:pathLst>
                <a:path w="567591" h="211612">
                  <a:moveTo>
                    <a:pt x="61626" y="0"/>
                  </a:moveTo>
                  <a:lnTo>
                    <a:pt x="505966" y="0"/>
                  </a:lnTo>
                  <a:cubicBezTo>
                    <a:pt x="540001" y="0"/>
                    <a:pt x="567591" y="27591"/>
                    <a:pt x="567591" y="61626"/>
                  </a:cubicBezTo>
                  <a:lnTo>
                    <a:pt x="567591" y="149986"/>
                  </a:lnTo>
                  <a:cubicBezTo>
                    <a:pt x="567591" y="184021"/>
                    <a:pt x="540001" y="211612"/>
                    <a:pt x="505966" y="211612"/>
                  </a:cubicBezTo>
                  <a:lnTo>
                    <a:pt x="61626" y="211612"/>
                  </a:lnTo>
                  <a:cubicBezTo>
                    <a:pt x="27591" y="211612"/>
                    <a:pt x="0" y="184021"/>
                    <a:pt x="0" y="149986"/>
                  </a:cubicBezTo>
                  <a:lnTo>
                    <a:pt x="0" y="61626"/>
                  </a:lnTo>
                  <a:cubicBezTo>
                    <a:pt x="0" y="27591"/>
                    <a:pt x="27591" y="0"/>
                    <a:pt x="61626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567591" cy="249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付款頁面</a:t>
              </a:r>
              <a:endPara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625100" y="4498748"/>
            <a:ext cx="2512559" cy="936744"/>
            <a:chOff x="0" y="0"/>
            <a:chExt cx="567591" cy="21161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67591" cy="211612"/>
            </a:xfrm>
            <a:custGeom>
              <a:avLst/>
              <a:gdLst/>
              <a:ahLst/>
              <a:cxnLst/>
              <a:rect l="l" t="t" r="r" b="b"/>
              <a:pathLst>
                <a:path w="567591" h="211612">
                  <a:moveTo>
                    <a:pt x="61626" y="0"/>
                  </a:moveTo>
                  <a:lnTo>
                    <a:pt x="505966" y="0"/>
                  </a:lnTo>
                  <a:cubicBezTo>
                    <a:pt x="540001" y="0"/>
                    <a:pt x="567591" y="27591"/>
                    <a:pt x="567591" y="61626"/>
                  </a:cubicBezTo>
                  <a:lnTo>
                    <a:pt x="567591" y="149986"/>
                  </a:lnTo>
                  <a:cubicBezTo>
                    <a:pt x="567591" y="184021"/>
                    <a:pt x="540001" y="211612"/>
                    <a:pt x="505966" y="211612"/>
                  </a:cubicBezTo>
                  <a:lnTo>
                    <a:pt x="61626" y="211612"/>
                  </a:lnTo>
                  <a:cubicBezTo>
                    <a:pt x="27591" y="211612"/>
                    <a:pt x="0" y="184021"/>
                    <a:pt x="0" y="149986"/>
                  </a:cubicBezTo>
                  <a:lnTo>
                    <a:pt x="0" y="61626"/>
                  </a:lnTo>
                  <a:cubicBezTo>
                    <a:pt x="0" y="27591"/>
                    <a:pt x="27591" y="0"/>
                    <a:pt x="61626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567591" cy="249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點餐畫面</a:t>
              </a:r>
              <a:endPara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9652754" y="3836072"/>
            <a:ext cx="1291445" cy="42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  <a:spcBef>
                <a:spcPct val="0"/>
              </a:spcBef>
            </a:pPr>
            <a:r>
              <a:rPr lang="en-US" sz="2643" b="1" dirty="0">
                <a:solidFill>
                  <a:srgbClr val="FFFBF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ans T Chinese Bold"/>
                <a:sym typeface="Noto Sans T Chinese Bold"/>
              </a:rPr>
              <a:t>Web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036748" y="6283579"/>
            <a:ext cx="2308954" cy="59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1"/>
              </a:lnSpc>
              <a:spcBef>
                <a:spcPct val="0"/>
              </a:spcBef>
            </a:pPr>
            <a:r>
              <a:rPr lang="en-US" sz="3595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部署</a:t>
            </a:r>
            <a:endParaRPr lang="en-US" sz="3595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036748" y="4454768"/>
            <a:ext cx="2308954" cy="59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1"/>
              </a:lnSpc>
              <a:spcBef>
                <a:spcPct val="0"/>
              </a:spcBef>
            </a:pPr>
            <a:r>
              <a:rPr lang="en-US" sz="3595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前端</a:t>
            </a:r>
            <a:endParaRPr lang="en-US" sz="3595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2036748" y="7764331"/>
            <a:ext cx="2308954" cy="59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1"/>
              </a:lnSpc>
              <a:spcBef>
                <a:spcPct val="0"/>
              </a:spcBef>
            </a:pPr>
            <a:r>
              <a:rPr lang="en-US" sz="3595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抓取</a:t>
            </a:r>
            <a:endParaRPr lang="en-US" sz="3595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036748" y="9162069"/>
            <a:ext cx="2308954" cy="59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1"/>
              </a:lnSpc>
              <a:spcBef>
                <a:spcPct val="0"/>
              </a:spcBef>
            </a:pPr>
            <a:r>
              <a:rPr lang="en-US" sz="3595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rPr>
              <a:t>儲存</a:t>
            </a:r>
            <a:endParaRPr lang="en-US" sz="3595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M Sans"/>
              <a:sym typeface="DM Sans"/>
            </a:endParaRPr>
          </a:p>
        </p:txBody>
      </p:sp>
      <p:grpSp>
        <p:nvGrpSpPr>
          <p:cNvPr id="56" name="Group 56"/>
          <p:cNvGrpSpPr/>
          <p:nvPr/>
        </p:nvGrpSpPr>
        <p:grpSpPr>
          <a:xfrm>
            <a:off x="724100" y="766845"/>
            <a:ext cx="1513751" cy="1997834"/>
            <a:chOff x="0" y="0"/>
            <a:chExt cx="2018335" cy="266377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018335" cy="2018335"/>
            </a:xfrm>
            <a:custGeom>
              <a:avLst/>
              <a:gdLst/>
              <a:ahLst/>
              <a:cxnLst/>
              <a:rect l="l" t="t" r="r" b="b"/>
              <a:pathLst>
                <a:path w="2018335" h="2018335">
                  <a:moveTo>
                    <a:pt x="0" y="0"/>
                  </a:moveTo>
                  <a:lnTo>
                    <a:pt x="2018335" y="0"/>
                  </a:lnTo>
                  <a:lnTo>
                    <a:pt x="2018335" y="2018335"/>
                  </a:lnTo>
                  <a:lnTo>
                    <a:pt x="0" y="2018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313695" y="2163043"/>
              <a:ext cx="1390946" cy="500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8"/>
                </a:lnSpc>
                <a:spcBef>
                  <a:spcPct val="0"/>
                </a:spcBef>
              </a:pPr>
              <a:r>
                <a:rPr lang="en-US" sz="2303" dirty="0" err="1">
                  <a:solidFill>
                    <a:srgbClr val="051D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王漢宗特黑體"/>
                  <a:sym typeface="王漢宗特黑體"/>
                </a:rPr>
                <a:t>使用者</a:t>
              </a:r>
              <a:endParaRPr lang="en-US" sz="2303" dirty="0">
                <a:solidFill>
                  <a:srgbClr val="051D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王漢宗特黑體"/>
                <a:sym typeface="王漢宗特黑體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766334" y="4498748"/>
            <a:ext cx="2512559" cy="936744"/>
            <a:chOff x="0" y="0"/>
            <a:chExt cx="567591" cy="211612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567591" cy="211612"/>
            </a:xfrm>
            <a:custGeom>
              <a:avLst/>
              <a:gdLst/>
              <a:ahLst/>
              <a:cxnLst/>
              <a:rect l="l" t="t" r="r" b="b"/>
              <a:pathLst>
                <a:path w="567591" h="211612">
                  <a:moveTo>
                    <a:pt x="61626" y="0"/>
                  </a:moveTo>
                  <a:lnTo>
                    <a:pt x="505966" y="0"/>
                  </a:lnTo>
                  <a:cubicBezTo>
                    <a:pt x="540001" y="0"/>
                    <a:pt x="567591" y="27591"/>
                    <a:pt x="567591" y="61626"/>
                  </a:cubicBezTo>
                  <a:lnTo>
                    <a:pt x="567591" y="149986"/>
                  </a:lnTo>
                  <a:cubicBezTo>
                    <a:pt x="567591" y="184021"/>
                    <a:pt x="540001" y="211612"/>
                    <a:pt x="505966" y="211612"/>
                  </a:cubicBezTo>
                  <a:lnTo>
                    <a:pt x="61626" y="211612"/>
                  </a:lnTo>
                  <a:cubicBezTo>
                    <a:pt x="27591" y="211612"/>
                    <a:pt x="0" y="184021"/>
                    <a:pt x="0" y="149986"/>
                  </a:cubicBezTo>
                  <a:lnTo>
                    <a:pt x="0" y="61626"/>
                  </a:lnTo>
                  <a:cubicBezTo>
                    <a:pt x="0" y="27591"/>
                    <a:pt x="27591" y="0"/>
                    <a:pt x="61626" y="0"/>
                  </a:cubicBezTo>
                  <a:close/>
                </a:path>
              </a:pathLst>
            </a:custGeom>
            <a:solidFill>
              <a:srgbClr val="508B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567591" cy="249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7"/>
                </a:lnSpc>
              </a:pPr>
              <a:r>
                <a:rPr lang="en-US" sz="2599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DM Sans"/>
                  <a:sym typeface="DM Sans"/>
                </a:rPr>
                <a:t>首頁</a:t>
              </a:r>
              <a:endParaRPr lang="en-US" sz="2599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8484111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760590" y="-1264620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>
                <a:latin typeface="微軟正黑體" panose="020B0604030504040204" pitchFamily="34" charset="-12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-950999" y="8484111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764109" y="2677063"/>
            <a:ext cx="16759783" cy="6888562"/>
          </a:xfrm>
          <a:custGeom>
            <a:avLst/>
            <a:gdLst/>
            <a:ahLst/>
            <a:cxnLst/>
            <a:rect l="l" t="t" r="r" b="b"/>
            <a:pathLst>
              <a:path w="16759783" h="6888562">
                <a:moveTo>
                  <a:pt x="0" y="0"/>
                </a:moveTo>
                <a:lnTo>
                  <a:pt x="16759782" y="0"/>
                </a:lnTo>
                <a:lnTo>
                  <a:pt x="16759782" y="6888562"/>
                </a:lnTo>
                <a:lnTo>
                  <a:pt x="0" y="6888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6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049507" y="828675"/>
            <a:ext cx="6450725" cy="8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王漢宗特黑體"/>
                <a:sym typeface="王漢宗特黑體"/>
              </a:rPr>
              <a:t>3.語音點餐系統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751</Words>
  <Application>Microsoft Office PowerPoint</Application>
  <PresentationFormat>自訂</PresentationFormat>
  <Paragraphs>252</Paragraphs>
  <Slides>26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9" baseType="lpstr">
      <vt:lpstr>Arial</vt:lpstr>
      <vt:lpstr>微軟正黑體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AI送餐員複審</dc:title>
  <cp:lastModifiedBy>何允衡</cp:lastModifiedBy>
  <cp:revision>13</cp:revision>
  <dcterms:created xsi:type="dcterms:W3CDTF">2006-08-16T00:00:00Z</dcterms:created>
  <dcterms:modified xsi:type="dcterms:W3CDTF">2024-11-07T17:29:26Z</dcterms:modified>
  <dc:identifier>DAGScJCBgxE</dc:identifier>
</cp:coreProperties>
</file>